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7"/>
  </p:notesMasterIdLst>
  <p:sldIdLst>
    <p:sldId id="258" r:id="rId2"/>
    <p:sldId id="261" r:id="rId3"/>
    <p:sldId id="265" r:id="rId4"/>
    <p:sldId id="273" r:id="rId5"/>
    <p:sldId id="269" r:id="rId6"/>
    <p:sldId id="270" r:id="rId7"/>
    <p:sldId id="271" r:id="rId8"/>
    <p:sldId id="266" r:id="rId9"/>
    <p:sldId id="278" r:id="rId10"/>
    <p:sldId id="274" r:id="rId11"/>
    <p:sldId id="267" r:id="rId12"/>
    <p:sldId id="280" r:id="rId13"/>
    <p:sldId id="279" r:id="rId14"/>
    <p:sldId id="268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FECE4E-4D67-4A14-86C9-43EC888AF356}">
          <p14:sldIdLst>
            <p14:sldId id="258"/>
            <p14:sldId id="261"/>
            <p14:sldId id="265"/>
            <p14:sldId id="273"/>
            <p14:sldId id="269"/>
            <p14:sldId id="270"/>
            <p14:sldId id="271"/>
            <p14:sldId id="266"/>
            <p14:sldId id="278"/>
            <p14:sldId id="274"/>
            <p14:sldId id="267"/>
            <p14:sldId id="280"/>
            <p14:sldId id="279"/>
            <p14:sldId id="268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DE"/>
    <a:srgbClr val="0055BB"/>
    <a:srgbClr val="E46C2A"/>
    <a:srgbClr val="FF7300"/>
    <a:srgbClr val="0061AF"/>
    <a:srgbClr val="8F9092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7"/>
  </p:normalViewPr>
  <p:slideViewPr>
    <p:cSldViewPr snapToGrid="0" showGuides="1">
      <p:cViewPr varScale="1">
        <p:scale>
          <a:sx n="116" d="100"/>
          <a:sy n="116" d="100"/>
        </p:scale>
        <p:origin x="35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18699-7D34-4C8B-9DEC-10BF93295E3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53B20-E98F-404F-B4D6-01F3C061E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3385DF19-AC94-45E4-B53F-6128D734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66" y="347621"/>
            <a:ext cx="2680129" cy="19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28637" y="2186938"/>
            <a:ext cx="11445194" cy="2508379"/>
          </a:xfrm>
        </p:spPr>
        <p:txBody>
          <a:bodyPr/>
          <a:lstStyle/>
          <a:p>
            <a:pPr algn="ctr"/>
            <a:r>
              <a:rPr lang="ru-RU" sz="3200" dirty="0"/>
              <a:t>Моделирование процессов поступления </a:t>
            </a:r>
            <a:r>
              <a:rPr lang="ru-RU" sz="3200" baseline="30000" dirty="0"/>
              <a:t>16</a:t>
            </a:r>
            <a:r>
              <a:rPr lang="ru-RU" sz="3200" dirty="0"/>
              <a:t>N в воду второго контура при образовании протечек в парогенераторе</a:t>
            </a:r>
            <a:endParaRPr lang="en-US" sz="2000" dirty="0"/>
          </a:p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Р.Ф. Ибрагимов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Е.В. Рябева</a:t>
            </a:r>
            <a:r>
              <a:rPr lang="ru-RU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С.Б. Чебышев</a:t>
            </a:r>
            <a:r>
              <a:rPr lang="ru-RU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С.В. Ткачев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8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aseline="30000" dirty="0"/>
              <a:t>1</a:t>
            </a:r>
            <a:r>
              <a:rPr lang="ru-RU" sz="1400" dirty="0"/>
              <a:t>Национальный исследовательский ядерный университет МИФИ – Москва, Россия</a:t>
            </a:r>
          </a:p>
          <a:p>
            <a:pPr algn="ctr"/>
            <a:r>
              <a:rPr lang="ru-RU" sz="1400" baseline="30000" dirty="0"/>
              <a:t>2</a:t>
            </a:r>
            <a:r>
              <a:rPr lang="ru-RU" sz="1400" dirty="0"/>
              <a:t>Акционерное общество "Специализированный научно-исследовательский институт приборостроения"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8C9BE-DDDE-45EE-8F6B-41A719095193}"/>
              </a:ext>
            </a:extLst>
          </p:cNvPr>
          <p:cNvSpPr txBox="1"/>
          <p:nvPr/>
        </p:nvSpPr>
        <p:spPr>
          <a:xfrm>
            <a:off x="528637" y="5728564"/>
            <a:ext cx="1144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20B0604020202020204" charset="-52"/>
                <a:cs typeface="Arial" panose="020B0604020202020204" pitchFamily="34" charset="0"/>
              </a:rPr>
              <a:t>Докладчик: зав. лаб. каф. 24 НИЯУ МИФИ						……. Ибрагимов Р.Ф.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6E15E-0082-43F5-AF65-8BA9704F7DC9}"/>
              </a:ext>
            </a:extLst>
          </p:cNvPr>
          <p:cNvSpPr txBox="1"/>
          <p:nvPr/>
        </p:nvSpPr>
        <p:spPr>
          <a:xfrm>
            <a:off x="457199" y="6253979"/>
            <a:ext cx="163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Москва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834DB-E874-4FAE-95A0-B36C51C54CD4}"/>
              </a:ext>
            </a:extLst>
          </p:cNvPr>
          <p:cNvSpPr txBox="1"/>
          <p:nvPr/>
        </p:nvSpPr>
        <p:spPr>
          <a:xfrm>
            <a:off x="2975145" y="716132"/>
            <a:ext cx="6573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55BB"/>
                </a:solidFill>
                <a:effectLst/>
                <a:latin typeface="Montserrat" panose="020B0604020202020204" charset="-52"/>
              </a:rPr>
              <a:t>Научно-техническая конференция</a:t>
            </a:r>
          </a:p>
          <a:p>
            <a:pPr algn="ctr"/>
            <a:r>
              <a:rPr lang="ru-RU" b="1" i="0" dirty="0">
                <a:solidFill>
                  <a:srgbClr val="0055BB"/>
                </a:solidFill>
                <a:effectLst/>
                <a:latin typeface="Montserrat" panose="020B0604020202020204" charset="-52"/>
              </a:rPr>
              <a:t>«Ядерное приборостроение: история, современность, перспективы»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Применение пакета </a:t>
            </a:r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Geant4 </a:t>
            </a:r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для оценки числа накопленных изотопов </a:t>
            </a:r>
            <a:r>
              <a:rPr lang="ru-RU" sz="2400" baseline="30000" dirty="0">
                <a:latin typeface="Montserrat" panose="020B0604020202020204" charset="-52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N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467117-00C4-4565-BE24-218C3DBE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1" y="1196462"/>
            <a:ext cx="6955172" cy="53731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7E9203-7508-46C5-BF96-8433A6AB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61" y="1196462"/>
            <a:ext cx="1981610" cy="2048871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9BACE8-759E-4CCD-90DB-3D38635DBFEF}"/>
                  </a:ext>
                </a:extLst>
              </p:cNvPr>
              <p:cNvSpPr txBox="1"/>
              <p:nvPr/>
            </p:nvSpPr>
            <p:spPr>
              <a:xfrm>
                <a:off x="5337949" y="4251559"/>
                <a:ext cx="5371823" cy="675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/>
                  <a:t> - равновесное число ядер </a:t>
                </a:r>
                <a:r>
                  <a:rPr lang="ru-RU" baseline="30000" dirty="0"/>
                  <a:t>16</a:t>
                </a:r>
                <a:r>
                  <a:rPr lang="en-US" dirty="0"/>
                  <a:t>N</a:t>
                </a:r>
                <a:r>
                  <a:rPr lang="ru-RU" dirty="0"/>
                  <a:t> к моменту окончания облучения</a:t>
                </a:r>
                <a:r>
                  <a:rPr lang="en-US" dirty="0"/>
                  <a:t> </a:t>
                </a:r>
                <a:r>
                  <a:rPr lang="ru-RU" dirty="0"/>
                  <a:t>(</a:t>
                </a:r>
                <a:r>
                  <a:rPr lang="en-US" dirty="0"/>
                  <a:t>Geant4)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9BACE8-759E-4CCD-90DB-3D38635DB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949" y="4251559"/>
                <a:ext cx="5371823" cy="675634"/>
              </a:xfrm>
              <a:prstGeom prst="rect">
                <a:avLst/>
              </a:prstGeom>
              <a:blipFill>
                <a:blip r:embed="rId5"/>
                <a:stretch>
                  <a:fillRect l="-906" t="-1770" b="-12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72812-3A44-4B01-902B-9EFC4D781B43}"/>
                  </a:ext>
                </a:extLst>
              </p:cNvPr>
              <p:cNvSpPr txBox="1"/>
              <p:nvPr/>
            </p:nvSpPr>
            <p:spPr>
              <a:xfrm>
                <a:off x="7632658" y="5139841"/>
                <a:ext cx="4094811" cy="7049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/>
                  <a:t> (</a:t>
                </a:r>
                <a:r>
                  <a:rPr lang="en-US" dirty="0"/>
                  <a:t>Geant4)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=1,54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/>
                  <a:t> (по формуле)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72812-3A44-4B01-902B-9EFC4D78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658" y="5139841"/>
                <a:ext cx="4094811" cy="704937"/>
              </a:xfrm>
              <a:prstGeom prst="rect">
                <a:avLst/>
              </a:prstGeom>
              <a:blipFill>
                <a:blip r:embed="rId6"/>
                <a:stretch>
                  <a:fillRect t="-1695" b="-8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E5489CF-ED3A-44B4-BFC8-E04E532E5F7D}"/>
              </a:ext>
            </a:extLst>
          </p:cNvPr>
          <p:cNvSpPr/>
          <p:nvPr/>
        </p:nvSpPr>
        <p:spPr>
          <a:xfrm rot="10800000">
            <a:off x="9204959" y="5844777"/>
            <a:ext cx="28998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B6E354-2F47-49D4-855C-5EF0942A44B8}"/>
              </a:ext>
            </a:extLst>
          </p:cNvPr>
          <p:cNvSpPr txBox="1"/>
          <p:nvPr/>
        </p:nvSpPr>
        <p:spPr>
          <a:xfrm>
            <a:off x="7707694" y="6209903"/>
            <a:ext cx="32845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Считаем удовлетворительным</a:t>
            </a:r>
          </a:p>
        </p:txBody>
      </p:sp>
    </p:spTree>
    <p:extLst>
      <p:ext uri="{BB962C8B-B14F-4D97-AF65-F5344CB8AC3E}">
        <p14:creationId xmlns:p14="http://schemas.microsoft.com/office/powerpoint/2010/main" val="370136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BC7DB7-A71F-46E2-9EC9-5D11D208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537" y="2406599"/>
            <a:ext cx="5693320" cy="43469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Моделирование параметров экспериментального стенда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AA935-4482-4FA0-8CF6-7B515462D681}"/>
              </a:ext>
            </a:extLst>
          </p:cNvPr>
          <p:cNvSpPr txBox="1"/>
          <p:nvPr/>
        </p:nvSpPr>
        <p:spPr>
          <a:xfrm>
            <a:off x="457700" y="1102980"/>
            <a:ext cx="1136170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Два размера емкости с водой примерно известны заранее – они определяются размерами технологического отверстия в биологической защите, имеющейся в лабораториях каф.24 НИЯУ МИФИ. </a:t>
            </a:r>
          </a:p>
          <a:p>
            <a:pPr algn="just"/>
            <a:r>
              <a:rPr lang="ru-RU" sz="1600" dirty="0"/>
              <a:t>Примем ширину емкости за 24 см (ширина отверстия 30 см), а высоту емкости 30 см (высота отверстия 40 см).</a:t>
            </a:r>
          </a:p>
          <a:p>
            <a:pPr algn="just"/>
            <a:r>
              <a:rPr lang="ru-RU" sz="1600" dirty="0"/>
              <a:t>Для оптимизации остается третий размер – глубина емкости (или толщина в направлении оси генератора нейтронов).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405FE0-601E-4EBE-969C-7FA4CA95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43" y="3946014"/>
            <a:ext cx="1412862" cy="2539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FA1396-B39A-40AD-B2D7-E1929BB26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05" y="3946014"/>
            <a:ext cx="2518529" cy="2539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2EE76-8659-40B5-9347-EB55B681677E}"/>
              </a:ext>
            </a:extLst>
          </p:cNvPr>
          <p:cNvSpPr txBox="1"/>
          <p:nvPr/>
        </p:nvSpPr>
        <p:spPr>
          <a:xfrm>
            <a:off x="3789720" y="5996922"/>
            <a:ext cx="907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30 см.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DE7F2-3C54-4CF3-8F2E-F84567F870D5}"/>
              </a:ext>
            </a:extLst>
          </p:cNvPr>
          <p:cNvSpPr txBox="1"/>
          <p:nvPr/>
        </p:nvSpPr>
        <p:spPr>
          <a:xfrm>
            <a:off x="851740" y="4227017"/>
            <a:ext cx="6951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5 см.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854FE-EC99-47ED-A81E-F52F49246EE1}"/>
              </a:ext>
            </a:extLst>
          </p:cNvPr>
          <p:cNvSpPr txBox="1"/>
          <p:nvPr/>
        </p:nvSpPr>
        <p:spPr>
          <a:xfrm>
            <a:off x="457698" y="2291924"/>
            <a:ext cx="53582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Рассмотрены значения толщин от 5 до 30 см с шагом 5 см.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539CED-D965-4F1C-BEA4-911362DB2AF7}"/>
              </a:ext>
            </a:extLst>
          </p:cNvPr>
          <p:cNvSpPr txBox="1"/>
          <p:nvPr/>
        </p:nvSpPr>
        <p:spPr>
          <a:xfrm>
            <a:off x="457698" y="2963069"/>
            <a:ext cx="490513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Иллюстрация запуска 100 нейтронов и спектры гамма-квантов на выходе из емкости.</a:t>
            </a:r>
          </a:p>
        </p:txBody>
      </p:sp>
    </p:spTree>
    <p:extLst>
      <p:ext uri="{BB962C8B-B14F-4D97-AF65-F5344CB8AC3E}">
        <p14:creationId xmlns:p14="http://schemas.microsoft.com/office/powerpoint/2010/main" val="343082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Моделирование параметров экспериментального стенда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FE4FC-2B6C-4324-9545-F38C9815B458}"/>
              </a:ext>
            </a:extLst>
          </p:cNvPr>
          <p:cNvSpPr txBox="1"/>
          <p:nvPr/>
        </p:nvSpPr>
        <p:spPr>
          <a:xfrm>
            <a:off x="241963" y="1225684"/>
            <a:ext cx="1161228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Примечание: биологическая защита вокруг генератора не рассматривалась в модели, т.к. реакция </a:t>
            </a:r>
            <a:r>
              <a:rPr lang="en-US" sz="1600" dirty="0"/>
              <a:t>(n,p) </a:t>
            </a:r>
            <a:r>
              <a:rPr lang="ru-RU" sz="1600" dirty="0"/>
              <a:t>на кислороде является пороговой, и протекает только под действием нейтронов с энергией более 10 МэВ. Защита генератора дает вклад в поле рассеянных нейтронов со значительно меньшей энергией, поэтому можно на данном этапе считать, что влиять на результаты активации она не должна. В дальнейшем также можно проверить.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13E30-0D12-483F-BF37-7480C812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3" y="2557332"/>
            <a:ext cx="5227961" cy="38509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09A02-C868-48C5-A04B-C1290D65EE31}"/>
              </a:ext>
            </a:extLst>
          </p:cNvPr>
          <p:cNvSpPr txBox="1"/>
          <p:nvPr/>
        </p:nvSpPr>
        <p:spPr>
          <a:xfrm>
            <a:off x="5911326" y="2557332"/>
            <a:ext cx="5942923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Информация на графике приведена для удобства пересчета из числа изотопов в единицы активности.</a:t>
            </a:r>
          </a:p>
          <a:p>
            <a:pPr algn="just"/>
            <a:r>
              <a:rPr lang="ru-RU" sz="1600" dirty="0"/>
              <a:t>Из графиков явно видно, что делать емкость толщиной более 20 см уже не очень целесообразно (нет заметного прироста активности).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Оценка показывает, что при толщине образца 20 см, объемная активность в данной облучаемой емкости составит значение порядка 6,25 кБк/л при максимально возможном значении выхода для используемого генератора нейтронов на кафедре.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При толщине емкости 15 см, объемная активность составит значение порядка 7,9 кБк/л.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Толщина 5 см: объемная активность ≈ 16 кБк/л.</a:t>
            </a:r>
          </a:p>
        </p:txBody>
      </p:sp>
    </p:spTree>
    <p:extLst>
      <p:ext uri="{BB962C8B-B14F-4D97-AF65-F5344CB8AC3E}">
        <p14:creationId xmlns:p14="http://schemas.microsoft.com/office/powerpoint/2010/main" val="330260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13BA7F-9086-4794-A0B6-4280BA11D821}"/>
              </a:ext>
            </a:extLst>
          </p:cNvPr>
          <p:cNvSpPr/>
          <p:nvPr/>
        </p:nvSpPr>
        <p:spPr>
          <a:xfrm>
            <a:off x="644434" y="2072640"/>
            <a:ext cx="7297783" cy="4488954"/>
          </a:xfrm>
          <a:prstGeom prst="rect">
            <a:avLst/>
          </a:prstGeom>
          <a:solidFill>
            <a:srgbClr val="DDDE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90B362-CBA8-4A66-A5CE-135880403B6E}"/>
              </a:ext>
            </a:extLst>
          </p:cNvPr>
          <p:cNvSpPr/>
          <p:nvPr/>
        </p:nvSpPr>
        <p:spPr>
          <a:xfrm>
            <a:off x="2523308" y="3429000"/>
            <a:ext cx="2997926" cy="18396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Моделирование параметров экспериментального стенда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35AF5-E525-46AD-8D70-9E781C6A548A}"/>
              </a:ext>
            </a:extLst>
          </p:cNvPr>
          <p:cNvSpPr txBox="1"/>
          <p:nvPr/>
        </p:nvSpPr>
        <p:spPr>
          <a:xfrm>
            <a:off x="644434" y="1242129"/>
            <a:ext cx="111629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Предварительные эскизы конструкции облучательной емкости и трубопровода до измерительной емкости в виде схемы помещения с генератором в лаборатории каф. 24 НИЯУ МИФИ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066B0A-AE99-466B-9EC9-723164D65F31}"/>
              </a:ext>
            </a:extLst>
          </p:cNvPr>
          <p:cNvSpPr txBox="1"/>
          <p:nvPr/>
        </p:nvSpPr>
        <p:spPr>
          <a:xfrm>
            <a:off x="8068459" y="1914794"/>
            <a:ext cx="374279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основании информации о геометрии конструкций вокруг генератора нейтронов, а также проведенного анализа наведенной активности в облучаемой емкости, предлагается следующий вариант схемы установки: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146141-3345-46E4-B99A-0BF3F8331CB8}"/>
              </a:ext>
            </a:extLst>
          </p:cNvPr>
          <p:cNvSpPr/>
          <p:nvPr/>
        </p:nvSpPr>
        <p:spPr>
          <a:xfrm>
            <a:off x="1883225" y="2358935"/>
            <a:ext cx="4674329" cy="10689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933FDC-31B8-4253-A36A-94B936BABCE5}"/>
              </a:ext>
            </a:extLst>
          </p:cNvPr>
          <p:cNvSpPr/>
          <p:nvPr/>
        </p:nvSpPr>
        <p:spPr>
          <a:xfrm>
            <a:off x="5521234" y="3429001"/>
            <a:ext cx="1036320" cy="629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8B6A02-A96B-4D07-8F15-4719EB16557A}"/>
              </a:ext>
            </a:extLst>
          </p:cNvPr>
          <p:cNvSpPr/>
          <p:nvPr/>
        </p:nvSpPr>
        <p:spPr>
          <a:xfrm>
            <a:off x="3222171" y="4075611"/>
            <a:ext cx="2299063" cy="531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A9D369-EA3A-412A-8C0E-314E3522F882}"/>
              </a:ext>
            </a:extLst>
          </p:cNvPr>
          <p:cNvSpPr/>
          <p:nvPr/>
        </p:nvSpPr>
        <p:spPr>
          <a:xfrm>
            <a:off x="1223554" y="2000482"/>
            <a:ext cx="2788920" cy="71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59EBDA1-A6C3-462D-9F2B-751F24214513}"/>
              </a:ext>
            </a:extLst>
          </p:cNvPr>
          <p:cNvSpPr/>
          <p:nvPr/>
        </p:nvSpPr>
        <p:spPr>
          <a:xfrm>
            <a:off x="4511040" y="1995125"/>
            <a:ext cx="2882537" cy="75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521A4FB-1E67-4A07-90E5-7E5433925FB7}"/>
              </a:ext>
            </a:extLst>
          </p:cNvPr>
          <p:cNvSpPr/>
          <p:nvPr/>
        </p:nvSpPr>
        <p:spPr>
          <a:xfrm>
            <a:off x="5338353" y="4119979"/>
            <a:ext cx="121921" cy="4424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83B0696-02E8-4718-B10E-CD09C60017A4}"/>
              </a:ext>
            </a:extLst>
          </p:cNvPr>
          <p:cNvSpPr/>
          <p:nvPr/>
        </p:nvSpPr>
        <p:spPr>
          <a:xfrm rot="10800000">
            <a:off x="6716618" y="2175280"/>
            <a:ext cx="175127" cy="4424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71705D7-242F-41DA-A4F1-9426DFBE61A0}"/>
              </a:ext>
            </a:extLst>
          </p:cNvPr>
          <p:cNvSpPr/>
          <p:nvPr/>
        </p:nvSpPr>
        <p:spPr>
          <a:xfrm>
            <a:off x="6644640" y="2070464"/>
            <a:ext cx="1297313" cy="629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24E0C70-CFAD-404F-9EA4-55A49610FA58}"/>
              </a:ext>
            </a:extLst>
          </p:cNvPr>
          <p:cNvSpPr/>
          <p:nvPr/>
        </p:nvSpPr>
        <p:spPr>
          <a:xfrm rot="10800000">
            <a:off x="6917869" y="2180796"/>
            <a:ext cx="262347" cy="4369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B62C9BD-6C46-403C-94C1-9162420E1228}"/>
              </a:ext>
            </a:extLst>
          </p:cNvPr>
          <p:cNvSpPr/>
          <p:nvPr/>
        </p:nvSpPr>
        <p:spPr>
          <a:xfrm>
            <a:off x="1234568" y="6473576"/>
            <a:ext cx="1297314" cy="88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149BCFC-82FC-44CE-80BA-C682F80E26BE}"/>
              </a:ext>
            </a:extLst>
          </p:cNvPr>
          <p:cNvSpPr/>
          <p:nvPr/>
        </p:nvSpPr>
        <p:spPr>
          <a:xfrm>
            <a:off x="4669426" y="4218627"/>
            <a:ext cx="638991" cy="260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7790F75-BFF3-489D-9F97-1F3939E0B605}"/>
              </a:ext>
            </a:extLst>
          </p:cNvPr>
          <p:cNvSpPr/>
          <p:nvPr/>
        </p:nvSpPr>
        <p:spPr>
          <a:xfrm>
            <a:off x="5562327" y="4606834"/>
            <a:ext cx="779961" cy="486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57F145D-D871-4F06-BEE6-1535B6DBDA84}"/>
              </a:ext>
            </a:extLst>
          </p:cNvPr>
          <p:cNvCxnSpPr>
            <a:cxnSpLocks/>
          </p:cNvCxnSpPr>
          <p:nvPr/>
        </p:nvCxnSpPr>
        <p:spPr>
          <a:xfrm>
            <a:off x="5460274" y="4479058"/>
            <a:ext cx="12849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659C02F-6A0D-4ECD-B6C3-7F0F0829864F}"/>
              </a:ext>
            </a:extLst>
          </p:cNvPr>
          <p:cNvCxnSpPr>
            <a:cxnSpLocks/>
          </p:cNvCxnSpPr>
          <p:nvPr/>
        </p:nvCxnSpPr>
        <p:spPr>
          <a:xfrm flipV="1">
            <a:off x="6745192" y="2617766"/>
            <a:ext cx="0" cy="1661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48C63B4-FE57-4629-83AC-6F8C55E8F5DB}"/>
              </a:ext>
            </a:extLst>
          </p:cNvPr>
          <p:cNvSpPr/>
          <p:nvPr/>
        </p:nvSpPr>
        <p:spPr>
          <a:xfrm rot="16200000">
            <a:off x="6580279" y="4291269"/>
            <a:ext cx="329826" cy="175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5A24824-E418-4DBA-AA98-7D31C57C85BF}"/>
              </a:ext>
            </a:extLst>
          </p:cNvPr>
          <p:cNvSpPr/>
          <p:nvPr/>
        </p:nvSpPr>
        <p:spPr>
          <a:xfrm rot="10800000">
            <a:off x="6418282" y="2186529"/>
            <a:ext cx="262347" cy="4369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03E81CD-C3AE-4750-9D7F-34859501150C}"/>
              </a:ext>
            </a:extLst>
          </p:cNvPr>
          <p:cNvCxnSpPr/>
          <p:nvPr/>
        </p:nvCxnSpPr>
        <p:spPr>
          <a:xfrm flipV="1">
            <a:off x="1715589" y="5016137"/>
            <a:ext cx="1010194" cy="531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81B961E-7023-4BDF-B79C-7A44FA05D7DA}"/>
              </a:ext>
            </a:extLst>
          </p:cNvPr>
          <p:cNvCxnSpPr/>
          <p:nvPr/>
        </p:nvCxnSpPr>
        <p:spPr>
          <a:xfrm flipV="1">
            <a:off x="3829049" y="4348842"/>
            <a:ext cx="1010194" cy="531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55760516-C014-4859-AE8E-A532107D0063}"/>
              </a:ext>
            </a:extLst>
          </p:cNvPr>
          <p:cNvCxnSpPr/>
          <p:nvPr/>
        </p:nvCxnSpPr>
        <p:spPr>
          <a:xfrm flipV="1">
            <a:off x="4394562" y="4471852"/>
            <a:ext cx="1010194" cy="531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64CE692-60B5-445D-8637-DF8A2EC49FAB}"/>
              </a:ext>
            </a:extLst>
          </p:cNvPr>
          <p:cNvCxnSpPr/>
          <p:nvPr/>
        </p:nvCxnSpPr>
        <p:spPr>
          <a:xfrm flipV="1">
            <a:off x="4728754" y="4985918"/>
            <a:ext cx="1010194" cy="531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065667D-EBDB-4A7B-A252-6DA24D702D56}"/>
              </a:ext>
            </a:extLst>
          </p:cNvPr>
          <p:cNvCxnSpPr>
            <a:cxnSpLocks/>
          </p:cNvCxnSpPr>
          <p:nvPr/>
        </p:nvCxnSpPr>
        <p:spPr>
          <a:xfrm flipH="1" flipV="1">
            <a:off x="6383381" y="4526503"/>
            <a:ext cx="661308" cy="58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1B523FB-7755-4DDC-BC84-BA730520DB88}"/>
              </a:ext>
            </a:extLst>
          </p:cNvPr>
          <p:cNvCxnSpPr>
            <a:cxnSpLocks/>
          </p:cNvCxnSpPr>
          <p:nvPr/>
        </p:nvCxnSpPr>
        <p:spPr>
          <a:xfrm flipH="1" flipV="1">
            <a:off x="6761929" y="4362248"/>
            <a:ext cx="556907" cy="455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25FC1A5-6D2B-4C56-BC8E-618429F91375}"/>
              </a:ext>
            </a:extLst>
          </p:cNvPr>
          <p:cNvCxnSpPr>
            <a:cxnSpLocks/>
          </p:cNvCxnSpPr>
          <p:nvPr/>
        </p:nvCxnSpPr>
        <p:spPr>
          <a:xfrm flipH="1" flipV="1">
            <a:off x="6780030" y="3700009"/>
            <a:ext cx="626613" cy="48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DF26AE3-B597-4260-BCEF-31D61878582D}"/>
              </a:ext>
            </a:extLst>
          </p:cNvPr>
          <p:cNvCxnSpPr>
            <a:cxnSpLocks/>
          </p:cNvCxnSpPr>
          <p:nvPr/>
        </p:nvCxnSpPr>
        <p:spPr>
          <a:xfrm flipH="1" flipV="1">
            <a:off x="6798795" y="2562149"/>
            <a:ext cx="714277" cy="48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D7BAFE3-3496-41D4-B546-2F5704F1FD1C}"/>
              </a:ext>
            </a:extLst>
          </p:cNvPr>
          <p:cNvCxnSpPr>
            <a:cxnSpLocks/>
          </p:cNvCxnSpPr>
          <p:nvPr/>
        </p:nvCxnSpPr>
        <p:spPr>
          <a:xfrm flipH="1" flipV="1">
            <a:off x="7005041" y="2266318"/>
            <a:ext cx="445859" cy="292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53C0AC9-9052-4AF7-8444-77C4A63B1089}"/>
              </a:ext>
            </a:extLst>
          </p:cNvPr>
          <p:cNvCxnSpPr>
            <a:cxnSpLocks/>
          </p:cNvCxnSpPr>
          <p:nvPr/>
        </p:nvCxnSpPr>
        <p:spPr>
          <a:xfrm flipH="1" flipV="1">
            <a:off x="6521990" y="2270755"/>
            <a:ext cx="958673" cy="297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98E544E-2074-4F51-A055-B90A8E73C443}"/>
              </a:ext>
            </a:extLst>
          </p:cNvPr>
          <p:cNvSpPr txBox="1"/>
          <p:nvPr/>
        </p:nvSpPr>
        <p:spPr>
          <a:xfrm>
            <a:off x="1489166" y="5362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756F61-D9E6-46C6-AD91-5E40130A2EB2}"/>
              </a:ext>
            </a:extLst>
          </p:cNvPr>
          <p:cNvSpPr txBox="1"/>
          <p:nvPr/>
        </p:nvSpPr>
        <p:spPr>
          <a:xfrm>
            <a:off x="3601929" y="47050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864ED6-9ECD-4E7F-A469-4242375B090F}"/>
              </a:ext>
            </a:extLst>
          </p:cNvPr>
          <p:cNvSpPr txBox="1"/>
          <p:nvPr/>
        </p:nvSpPr>
        <p:spPr>
          <a:xfrm>
            <a:off x="4149012" y="4834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F5CF19-54BE-4FE2-A916-B6E2CA00669F}"/>
              </a:ext>
            </a:extLst>
          </p:cNvPr>
          <p:cNvSpPr txBox="1"/>
          <p:nvPr/>
        </p:nvSpPr>
        <p:spPr>
          <a:xfrm>
            <a:off x="4511040" y="5324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86E9D-381F-4A8F-99ED-E09B1748BF18}"/>
              </a:ext>
            </a:extLst>
          </p:cNvPr>
          <p:cNvSpPr txBox="1"/>
          <p:nvPr/>
        </p:nvSpPr>
        <p:spPr>
          <a:xfrm>
            <a:off x="7272394" y="4627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D9E4FA-E132-435E-87C0-79B9C1AE7F20}"/>
              </a:ext>
            </a:extLst>
          </p:cNvPr>
          <p:cNvSpPr txBox="1"/>
          <p:nvPr/>
        </p:nvSpPr>
        <p:spPr>
          <a:xfrm>
            <a:off x="7470491" y="2848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0BAA82-4FA8-4B1E-8BA3-DC86ACC1D647}"/>
              </a:ext>
            </a:extLst>
          </p:cNvPr>
          <p:cNvSpPr txBox="1"/>
          <p:nvPr/>
        </p:nvSpPr>
        <p:spPr>
          <a:xfrm>
            <a:off x="7401665" y="2335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27C646-769E-45B1-956B-3268ADCAD7AD}"/>
              </a:ext>
            </a:extLst>
          </p:cNvPr>
          <p:cNvSpPr txBox="1"/>
          <p:nvPr/>
        </p:nvSpPr>
        <p:spPr>
          <a:xfrm>
            <a:off x="6988895" y="49451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EF199D-ACE3-4631-AD83-2D09EB3ABB9F}"/>
              </a:ext>
            </a:extLst>
          </p:cNvPr>
          <p:cNvSpPr txBox="1"/>
          <p:nvPr/>
        </p:nvSpPr>
        <p:spPr>
          <a:xfrm>
            <a:off x="7362229" y="3971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22AE3E-C204-488B-97C0-DFB647871D1A}"/>
              </a:ext>
            </a:extLst>
          </p:cNvPr>
          <p:cNvSpPr txBox="1"/>
          <p:nvPr/>
        </p:nvSpPr>
        <p:spPr>
          <a:xfrm>
            <a:off x="8052174" y="3611254"/>
            <a:ext cx="386225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1 –биологическая защита (полиэтилен С</a:t>
            </a:r>
            <a:r>
              <a:rPr lang="ru-RU" sz="1600" baseline="-25000" dirty="0"/>
              <a:t>3</a:t>
            </a:r>
            <a:r>
              <a:rPr lang="ru-RU" sz="1600" dirty="0"/>
              <a:t>);</a:t>
            </a:r>
          </a:p>
          <a:p>
            <a:pPr algn="just"/>
            <a:r>
              <a:rPr lang="ru-RU" sz="1600" dirty="0"/>
              <a:t>2 – генератор нейтронов ИНГ-07Т;</a:t>
            </a:r>
          </a:p>
          <a:p>
            <a:pPr algn="just"/>
            <a:r>
              <a:rPr lang="ru-RU" sz="1600" dirty="0"/>
              <a:t>3 – облучаемая емкость (24х30х5 см);</a:t>
            </a:r>
          </a:p>
          <a:p>
            <a:pPr algn="just"/>
            <a:r>
              <a:rPr lang="ru-RU" sz="1600" dirty="0"/>
              <a:t>4 – заглушка для защиты;</a:t>
            </a:r>
          </a:p>
          <a:p>
            <a:pPr algn="just"/>
            <a:r>
              <a:rPr lang="ru-RU" sz="1600" dirty="0"/>
              <a:t>5 – насос;</a:t>
            </a:r>
          </a:p>
          <a:p>
            <a:pPr algn="just"/>
            <a:r>
              <a:rPr lang="ru-RU" sz="1600" dirty="0"/>
              <a:t>6 – измеряемая емкость;</a:t>
            </a:r>
          </a:p>
          <a:p>
            <a:pPr algn="just"/>
            <a:r>
              <a:rPr lang="ru-RU" sz="1600" dirty="0"/>
              <a:t>7 – детекторы гамма-квантов;</a:t>
            </a:r>
          </a:p>
          <a:p>
            <a:pPr algn="just"/>
            <a:r>
              <a:rPr lang="ru-RU" sz="1600" dirty="0"/>
              <a:t>8 – трубопровод №1 (расстояние порядка 1 м);</a:t>
            </a:r>
          </a:p>
          <a:p>
            <a:pPr algn="just"/>
            <a:r>
              <a:rPr lang="ru-RU" sz="1600" dirty="0"/>
              <a:t>9 – трубопровод №2 (расстояние порядка 1.5 м по прямой).</a:t>
            </a:r>
          </a:p>
        </p:txBody>
      </p:sp>
    </p:spTree>
    <p:extLst>
      <p:ext uri="{BB962C8B-B14F-4D97-AF65-F5344CB8AC3E}">
        <p14:creationId xmlns:p14="http://schemas.microsoft.com/office/powerpoint/2010/main" val="60804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Результаты работы и дальнейшие планы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3682F-DEB5-494E-ACCE-96E3984BCA6F}"/>
              </a:ext>
            </a:extLst>
          </p:cNvPr>
          <p:cNvSpPr txBox="1"/>
          <p:nvPr/>
        </p:nvSpPr>
        <p:spPr>
          <a:xfrm>
            <a:off x="553959" y="1323587"/>
            <a:ext cx="112629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 использованием инструментов </a:t>
            </a:r>
            <a:r>
              <a:rPr lang="en-US" dirty="0"/>
              <a:t>Geant4</a:t>
            </a:r>
            <a:r>
              <a:rPr lang="ru-RU" dirty="0"/>
              <a:t> разработана физико-математическая модель метода оценки объемной активности в емкости с водой, облучаемой быстрыми нейтронами;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Результаты работы модели сходятся в пределах погрешности с данными, которые могут быть получены с использованием аналитических выражений. При этом модель позволяет решать задачи оптимизации элементов конструкции, что затруднительно сделать с использованием аналитического подхода;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Показано, что наибольшее значение объемной активности (для оговоренных в презентации условий эксперимента) достигается при толщине слоя воды в 5 см;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Получены расчетные спектры гамма-излучения, формирующегося в результате облучения воды быстрыми нейтронами. Показано, что основной вклад в поле мгновенного гамма-излучения дает процесс захвата тепловых нейтронов ядрами водорода (линия 2.2 МэВ), также присутствуют линии с энергиями 0.511 МэВ и 4.4 МэВ. Для регистрации целевого излучения (от распада накопленного изотопа 16</a:t>
            </a:r>
            <a:r>
              <a:rPr lang="en-US" dirty="0"/>
              <a:t>N</a:t>
            </a:r>
            <a:r>
              <a:rPr lang="ru-RU" dirty="0"/>
              <a:t>) требуется задержка в измерении порядка 10 секунд. За это время необходимо осуществить транспортировку воды до измерительной емкости.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В дальнейшем планируется изготовление экспериментального стенда и отработка на нем способов измерения объемной активности с использованием спектрометра гамма-излучения. Предполагается рассмотреть зависимость поведения наведенной активности от интенсивности нейтронного потока, скорости циркуляции воды в емкости, объема емкости и некоторых других параметров.</a:t>
            </a:r>
          </a:p>
        </p:txBody>
      </p:sp>
    </p:spTree>
    <p:extLst>
      <p:ext uri="{BB962C8B-B14F-4D97-AF65-F5344CB8AC3E}">
        <p14:creationId xmlns:p14="http://schemas.microsoft.com/office/powerpoint/2010/main" val="94099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4" y="3105834"/>
            <a:ext cx="6257373" cy="64633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29410-9249-41FC-98CF-385D40A53783}"/>
              </a:ext>
            </a:extLst>
          </p:cNvPr>
          <p:cNvSpPr txBox="1"/>
          <p:nvPr/>
        </p:nvSpPr>
        <p:spPr>
          <a:xfrm>
            <a:off x="560194" y="5583026"/>
            <a:ext cx="1144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20B0604020202020204" charset="-52"/>
                <a:cs typeface="Arial" panose="020B0604020202020204" pitchFamily="34" charset="0"/>
              </a:rPr>
              <a:t>По вопросам обращаться:</a:t>
            </a:r>
          </a:p>
          <a:p>
            <a:r>
              <a:rPr lang="ru-RU" sz="1600" dirty="0">
                <a:latin typeface="Montserrat" panose="020B0604020202020204" charset="-52"/>
                <a:cs typeface="Arial" panose="020B0604020202020204" pitchFamily="34" charset="0"/>
              </a:rPr>
              <a:t>Ибрагимов Ренат Фаридович, зав. лаб. каф. №24 НИЯУ МИФИ</a:t>
            </a:r>
          </a:p>
          <a:p>
            <a:r>
              <a:rPr lang="en-US" sz="1600" dirty="0">
                <a:latin typeface="Montserrat" panose="020B0604020202020204" charset="-52"/>
                <a:cs typeface="Arial" panose="020B0604020202020204" pitchFamily="34" charset="0"/>
              </a:rPr>
              <a:t>e-mail: </a:t>
            </a:r>
            <a:r>
              <a:rPr lang="en-US" sz="1600" i="1" dirty="0">
                <a:latin typeface="Montserrat" panose="020B0604020202020204" charset="-52"/>
                <a:cs typeface="Arial" panose="020B0604020202020204" pitchFamily="34" charset="0"/>
              </a:rPr>
              <a:t>rfibragimov@mephi.ru</a:t>
            </a:r>
            <a:endParaRPr lang="ru-RU" sz="1600" i="1" dirty="0">
              <a:latin typeface="Montserrat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Актуальность, цели и задачи работы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69A29-A627-44C7-B539-EC12FAAEA346}"/>
              </a:ext>
            </a:extLst>
          </p:cNvPr>
          <p:cNvSpPr txBox="1"/>
          <p:nvPr/>
        </p:nvSpPr>
        <p:spPr>
          <a:xfrm>
            <a:off x="553959" y="1324597"/>
            <a:ext cx="11262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Система контроля герметичности оболочек (КГО) </a:t>
            </a:r>
            <a:r>
              <a:rPr lang="ru-RU" dirty="0" err="1"/>
              <a:t>ТВЭЛов</a:t>
            </a:r>
            <a:r>
              <a:rPr lang="ru-RU" dirty="0"/>
              <a:t> занимает важнейшее место в системе радиационной безопасности АЭС. Система КГО позволяет своевременно обнаруживать начавшуюся разгерметизацию </a:t>
            </a:r>
            <a:r>
              <a:rPr lang="ru-RU" dirty="0" err="1"/>
              <a:t>ТВЭЛа</a:t>
            </a:r>
            <a:r>
              <a:rPr lang="ru-RU" dirty="0"/>
              <a:t> и отслеживать развитие дефекта, предотвращая, тем самым, аварию. На АЭС с реакторами типа РБМК проблема обнаружения негерметичных </a:t>
            </a:r>
            <a:r>
              <a:rPr lang="ru-RU" dirty="0" err="1"/>
              <a:t>ТВЭЛов</a:t>
            </a:r>
            <a:r>
              <a:rPr lang="ru-RU" dirty="0"/>
              <a:t> является еще более актуальной, в связи с одноконтурной системой циркуляции теплоносителя. В реакторах типа РБМК единственным механическим барьером является оболочка топливного элемента, и любая разгерметизация сопровождается увеличением выброса радионуклидов непосредственно во внешнюю среду.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B2C79-9508-46A2-9348-1F677F1EB761}"/>
              </a:ext>
            </a:extLst>
          </p:cNvPr>
          <p:cNvSpPr txBox="1"/>
          <p:nvPr/>
        </p:nvSpPr>
        <p:spPr>
          <a:xfrm>
            <a:off x="553959" y="3389871"/>
            <a:ext cx="1126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Целью работы является оценка возможностей радиационного метода обнаружения протечек теплоносителя по интенсивности пика полного поглощения от гамма-квантов изотопа </a:t>
            </a:r>
            <a:r>
              <a:rPr lang="ru-RU" baseline="30000" dirty="0"/>
              <a:t>16</a:t>
            </a:r>
            <a:r>
              <a:rPr lang="en-US" dirty="0"/>
              <a:t>N</a:t>
            </a:r>
            <a:r>
              <a:rPr lang="ru-RU" dirty="0"/>
              <a:t>, образующегося в теплоносителе при облучении последнего быстрыми нейтронами.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D9678-9FC1-495A-90FD-98A6B49D2366}"/>
              </a:ext>
            </a:extLst>
          </p:cNvPr>
          <p:cNvSpPr txBox="1"/>
          <p:nvPr/>
        </p:nvSpPr>
        <p:spPr>
          <a:xfrm>
            <a:off x="553959" y="4381099"/>
            <a:ext cx="11262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достижения поставленной цели необходимо решить следующие 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Разработать физико-математическую модель, позволяющую оценить параметры разрабатываемого стенда по исследованию поведения объемной активности теплоносителя в зависимости от экспериментальных условий;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Верифицировать модель аналитической оценкой или «пробными» экспериментами;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Разработать и изготовить экспериментальный стенд;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Провести экспериментальные исследования и анализ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Аналитическое выражения для вычисления объемной активности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7DF641-5B34-43A6-B370-6BB994AD503A}"/>
              </a:ext>
            </a:extLst>
          </p:cNvPr>
          <p:cNvSpPr/>
          <p:nvPr/>
        </p:nvSpPr>
        <p:spPr>
          <a:xfrm>
            <a:off x="3618413" y="1732910"/>
            <a:ext cx="2037806" cy="2000794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8B440200-54DB-46D7-871D-5F4ED9C054DB}"/>
              </a:ext>
            </a:extLst>
          </p:cNvPr>
          <p:cNvSpPr/>
          <p:nvPr/>
        </p:nvSpPr>
        <p:spPr>
          <a:xfrm>
            <a:off x="3618413" y="1885853"/>
            <a:ext cx="2037806" cy="326236"/>
          </a:xfrm>
          <a:custGeom>
            <a:avLst/>
            <a:gdLst>
              <a:gd name="connsiteX0" fmla="*/ 0 w 2037806"/>
              <a:gd name="connsiteY0" fmla="*/ 177982 h 326236"/>
              <a:gd name="connsiteX1" fmla="*/ 461555 w 2037806"/>
              <a:gd name="connsiteY1" fmla="*/ 3811 h 326236"/>
              <a:gd name="connsiteX2" fmla="*/ 931817 w 2037806"/>
              <a:gd name="connsiteY2" fmla="*/ 326028 h 326236"/>
              <a:gd name="connsiteX3" fmla="*/ 1480457 w 2037806"/>
              <a:gd name="connsiteY3" fmla="*/ 56062 h 326236"/>
              <a:gd name="connsiteX4" fmla="*/ 1854926 w 2037806"/>
              <a:gd name="connsiteY4" fmla="*/ 256360 h 326236"/>
              <a:gd name="connsiteX5" fmla="*/ 2037806 w 2037806"/>
              <a:gd name="connsiteY5" fmla="*/ 134440 h 32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806" h="326236">
                <a:moveTo>
                  <a:pt x="0" y="177982"/>
                </a:moveTo>
                <a:cubicBezTo>
                  <a:pt x="153126" y="78559"/>
                  <a:pt x="306252" y="-20863"/>
                  <a:pt x="461555" y="3811"/>
                </a:cubicBezTo>
                <a:cubicBezTo>
                  <a:pt x="616858" y="28485"/>
                  <a:pt x="762000" y="317319"/>
                  <a:pt x="931817" y="326028"/>
                </a:cubicBezTo>
                <a:cubicBezTo>
                  <a:pt x="1101634" y="334737"/>
                  <a:pt x="1326606" y="67673"/>
                  <a:pt x="1480457" y="56062"/>
                </a:cubicBezTo>
                <a:cubicBezTo>
                  <a:pt x="1634308" y="44451"/>
                  <a:pt x="1762035" y="243297"/>
                  <a:pt x="1854926" y="256360"/>
                </a:cubicBezTo>
                <a:cubicBezTo>
                  <a:pt x="1947817" y="269423"/>
                  <a:pt x="2026195" y="96703"/>
                  <a:pt x="2037806" y="134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E13C97E-CCFB-49C1-8F05-6F03D94A86D0}"/>
              </a:ext>
            </a:extLst>
          </p:cNvPr>
          <p:cNvCxnSpPr/>
          <p:nvPr/>
        </p:nvCxnSpPr>
        <p:spPr>
          <a:xfrm>
            <a:off x="939840" y="1969875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6AB00E-AD58-4C62-A0D1-0246E8EAB121}"/>
              </a:ext>
            </a:extLst>
          </p:cNvPr>
          <p:cNvCxnSpPr/>
          <p:nvPr/>
        </p:nvCxnSpPr>
        <p:spPr>
          <a:xfrm>
            <a:off x="939839" y="2191235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DAFE056-7E51-473C-9551-1A64E036E41B}"/>
              </a:ext>
            </a:extLst>
          </p:cNvPr>
          <p:cNvCxnSpPr/>
          <p:nvPr/>
        </p:nvCxnSpPr>
        <p:spPr>
          <a:xfrm>
            <a:off x="939839" y="2420658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482F8C6-C2DF-4A15-91F3-61019F2BE1ED}"/>
              </a:ext>
            </a:extLst>
          </p:cNvPr>
          <p:cNvCxnSpPr/>
          <p:nvPr/>
        </p:nvCxnSpPr>
        <p:spPr>
          <a:xfrm>
            <a:off x="939838" y="2642018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17254F0-3849-44E7-AB97-1A24AAE380FD}"/>
              </a:ext>
            </a:extLst>
          </p:cNvPr>
          <p:cNvCxnSpPr/>
          <p:nvPr/>
        </p:nvCxnSpPr>
        <p:spPr>
          <a:xfrm>
            <a:off x="939839" y="2892296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9B5A565-611F-47B7-9F54-7FA695D1DF47}"/>
              </a:ext>
            </a:extLst>
          </p:cNvPr>
          <p:cNvCxnSpPr/>
          <p:nvPr/>
        </p:nvCxnSpPr>
        <p:spPr>
          <a:xfrm>
            <a:off x="939838" y="3113656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4FCFB1D-1220-4B73-A1DA-665D4158653B}"/>
              </a:ext>
            </a:extLst>
          </p:cNvPr>
          <p:cNvCxnSpPr/>
          <p:nvPr/>
        </p:nvCxnSpPr>
        <p:spPr>
          <a:xfrm>
            <a:off x="939838" y="3343079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AD1D326-06C3-4812-BFE5-BA8674C790F6}"/>
              </a:ext>
            </a:extLst>
          </p:cNvPr>
          <p:cNvCxnSpPr/>
          <p:nvPr/>
        </p:nvCxnSpPr>
        <p:spPr>
          <a:xfrm>
            <a:off x="939837" y="3564439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28A985-FE6F-4E05-A0AF-DE1DFAA67123}"/>
              </a:ext>
            </a:extLst>
          </p:cNvPr>
          <p:cNvSpPr txBox="1"/>
          <p:nvPr/>
        </p:nvSpPr>
        <p:spPr>
          <a:xfrm rot="16200000">
            <a:off x="-326387" y="2548642"/>
            <a:ext cx="18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поток нейтронов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D7F53-4644-47B4-B7EF-7DD0695A084D}"/>
              </a:ext>
            </a:extLst>
          </p:cNvPr>
          <p:cNvSpPr txBox="1"/>
          <p:nvPr/>
        </p:nvSpPr>
        <p:spPr>
          <a:xfrm>
            <a:off x="3748643" y="1287107"/>
            <a:ext cx="177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емкость с водой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63C1A-9831-41C7-98CF-BC20E37431E8}"/>
              </a:ext>
            </a:extLst>
          </p:cNvPr>
          <p:cNvSpPr txBox="1"/>
          <p:nvPr/>
        </p:nvSpPr>
        <p:spPr>
          <a:xfrm>
            <a:off x="4441602" y="2924644"/>
            <a:ext cx="468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</a:t>
            </a:r>
            <a:r>
              <a:rPr lang="en-US" i="1" baseline="-25000" dirty="0"/>
              <a:t>1</a:t>
            </a:r>
            <a:endParaRPr lang="ru-RU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43AE3-8A03-4C04-918F-C771E2C440EC}"/>
                  </a:ext>
                </a:extLst>
              </p:cNvPr>
              <p:cNvSpPr txBox="1"/>
              <p:nvPr/>
            </p:nvSpPr>
            <p:spPr>
              <a:xfrm>
                <a:off x="7879619" y="1759259"/>
                <a:ext cx="2040110" cy="408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43AE3-8A03-4C04-918F-C771E2C4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619" y="1759259"/>
                <a:ext cx="2040110" cy="408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21A516-2D26-464F-8548-F94E9176B9E3}"/>
                  </a:ext>
                </a:extLst>
              </p:cNvPr>
              <p:cNvSpPr txBox="1"/>
              <p:nvPr/>
            </p:nvSpPr>
            <p:spPr>
              <a:xfrm>
                <a:off x="5879799" y="2413337"/>
                <a:ext cx="588745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ru-RU" dirty="0"/>
                  <a:t> – плотность вещества,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ru-RU" dirty="0"/>
                  <a:t> - постоянная Авогадро,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dirty="0"/>
                  <a:t> – доля изотопа в составе вещества, на котором смотрим реакцию,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dirty="0"/>
                  <a:t> – </a:t>
                </a:r>
                <a:r>
                  <a:rPr lang="ru-RU" i="1" dirty="0"/>
                  <a:t>микроскопическое</a:t>
                </a:r>
                <a:r>
                  <a:rPr lang="ru-RU" dirty="0"/>
                  <a:t> сечение рассматриваемой реакции при интересующем нас значении энергии нейтронов для данного изотопа,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толщина слоя вещества, в котором двигаются нейтроны, </a:t>
                </a:r>
                <a:r>
                  <a:rPr lang="en-US" i="1" dirty="0"/>
                  <a:t>M</a:t>
                </a:r>
                <a:r>
                  <a:rPr lang="en-US" dirty="0"/>
                  <a:t> – </a:t>
                </a:r>
                <a:r>
                  <a:rPr lang="ru-RU" dirty="0"/>
                  <a:t>молярная масса рассматриваемого вещества.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21A516-2D26-464F-8548-F94E9176B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99" y="2413337"/>
                <a:ext cx="5887453" cy="2031325"/>
              </a:xfrm>
              <a:prstGeom prst="rect">
                <a:avLst/>
              </a:prstGeom>
              <a:blipFill>
                <a:blip r:embed="rId4"/>
                <a:stretch>
                  <a:fillRect l="-933" t="-1802" r="-933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8565D7-0BEB-4ED2-AD73-8E102399D7A4}"/>
                  </a:ext>
                </a:extLst>
              </p:cNvPr>
              <p:cNvSpPr txBox="1"/>
              <p:nvPr/>
            </p:nvSpPr>
            <p:spPr>
              <a:xfrm>
                <a:off x="1732143" y="4649547"/>
                <a:ext cx="1462237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8565D7-0BEB-4ED2-AD73-8E102399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3" y="4649547"/>
                <a:ext cx="1462237" cy="616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7838C46-ACFC-4ABB-8B0B-2C9263F4A66C}"/>
              </a:ext>
            </a:extLst>
          </p:cNvPr>
          <p:cNvSpPr txBox="1"/>
          <p:nvPr/>
        </p:nvSpPr>
        <p:spPr>
          <a:xfrm>
            <a:off x="609414" y="4749775"/>
            <a:ext cx="134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Величину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EC1D5D-E356-46F9-A78B-609D081611D5}"/>
              </a:ext>
            </a:extLst>
          </p:cNvPr>
          <p:cNvSpPr txBox="1"/>
          <p:nvPr/>
        </p:nvSpPr>
        <p:spPr>
          <a:xfrm>
            <a:off x="3194380" y="4773106"/>
            <a:ext cx="5902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называют </a:t>
            </a:r>
            <a:r>
              <a:rPr lang="ru-RU" i="1" dirty="0"/>
              <a:t>макроскопическим</a:t>
            </a:r>
            <a:r>
              <a:rPr lang="ru-RU" dirty="0"/>
              <a:t> сечением, и обозначают как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8A25A-2D60-4B02-A38F-8F461C23AA93}"/>
                  </a:ext>
                </a:extLst>
              </p:cNvPr>
              <p:cNvSpPr txBox="1"/>
              <p:nvPr/>
            </p:nvSpPr>
            <p:spPr>
              <a:xfrm>
                <a:off x="9096493" y="4842108"/>
                <a:ext cx="179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A8A25A-2D60-4B02-A38F-8F461C23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3" y="4842108"/>
                <a:ext cx="179536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499CE24-12D4-4062-97C2-7CC7AA62BFD3}"/>
              </a:ext>
            </a:extLst>
          </p:cNvPr>
          <p:cNvSpPr txBox="1"/>
          <p:nvPr/>
        </p:nvSpPr>
        <p:spPr>
          <a:xfrm>
            <a:off x="9276029" y="4795941"/>
            <a:ext cx="134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, см</a:t>
            </a:r>
            <a:r>
              <a:rPr lang="ru-RU" baseline="30000" dirty="0"/>
              <a:t>-1</a:t>
            </a:r>
            <a:r>
              <a:rPr lang="ru-RU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1CB51-D9CF-4541-B901-E26B0D9D7FDF}"/>
              </a:ext>
            </a:extLst>
          </p:cNvPr>
          <p:cNvSpPr txBox="1"/>
          <p:nvPr/>
        </p:nvSpPr>
        <p:spPr>
          <a:xfrm>
            <a:off x="10247871" y="1779040"/>
            <a:ext cx="480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8430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Аналитическое выражения для вычисления объемной активности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1ABE07-668F-4F5C-AEBE-BA4E1CA1E09E}"/>
              </a:ext>
            </a:extLst>
          </p:cNvPr>
          <p:cNvSpPr txBox="1"/>
          <p:nvPr/>
        </p:nvSpPr>
        <p:spPr>
          <a:xfrm>
            <a:off x="635773" y="1253484"/>
            <a:ext cx="1126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Считаем, что нам известна величина выхода нейтронов из источника в единицу времени (нейтронов/с)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35BB09-FFC6-48F8-A519-2514007FE83B}"/>
                  </a:ext>
                </a:extLst>
              </p:cNvPr>
              <p:cNvSpPr txBox="1"/>
              <p:nvPr/>
            </p:nvSpPr>
            <p:spPr>
              <a:xfrm>
                <a:off x="5527501" y="1740096"/>
                <a:ext cx="972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источник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35BB09-FFC6-48F8-A519-2514007FE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01" y="1740096"/>
                <a:ext cx="972959" cy="276999"/>
              </a:xfrm>
              <a:prstGeom prst="rect">
                <a:avLst/>
              </a:prstGeom>
              <a:blipFill>
                <a:blip r:embed="rId3"/>
                <a:stretch>
                  <a:fillRect l="-5660" r="-125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448487B-3DD0-4D47-8113-FEDD7D69A051}"/>
              </a:ext>
            </a:extLst>
          </p:cNvPr>
          <p:cNvSpPr txBox="1"/>
          <p:nvPr/>
        </p:nvSpPr>
        <p:spPr>
          <a:xfrm>
            <a:off x="614637" y="2152797"/>
            <a:ext cx="1126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Количество нейтронов источника, попадающих в интересующий нас объем с жидкостью в единицу времени может быть получено с использованием геометрического фактора </a:t>
            </a:r>
            <a:r>
              <a:rPr lang="en-US" i="1" dirty="0"/>
              <a:t>G</a:t>
            </a:r>
            <a:r>
              <a:rPr lang="ru-RU" dirty="0"/>
              <a:t>, который определяется как доля телесного угла, под которым емкость с жидкостью видна из точки расположения источника.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61D91-C09B-4332-911B-FC9B974AB5D1}"/>
                  </a:ext>
                </a:extLst>
              </p:cNvPr>
              <p:cNvSpPr txBox="1"/>
              <p:nvPr/>
            </p:nvSpPr>
            <p:spPr>
              <a:xfrm>
                <a:off x="4700338" y="3111526"/>
                <a:ext cx="2505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попавших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источник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61D91-C09B-4332-911B-FC9B974A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38" y="3111526"/>
                <a:ext cx="2505879" cy="276999"/>
              </a:xfrm>
              <a:prstGeom prst="rect">
                <a:avLst/>
              </a:prstGeom>
              <a:blipFill>
                <a:blip r:embed="rId4"/>
                <a:stretch>
                  <a:fillRect l="-3163" r="-73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3E148B-5E56-42B1-B324-D433D88FBE19}"/>
              </a:ext>
            </a:extLst>
          </p:cNvPr>
          <p:cNvSpPr txBox="1"/>
          <p:nvPr/>
        </p:nvSpPr>
        <p:spPr>
          <a:xfrm>
            <a:off x="614637" y="3415998"/>
            <a:ext cx="11262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Величину </a:t>
            </a:r>
            <a:r>
              <a:rPr lang="en-US" i="1" dirty="0"/>
              <a:t>G</a:t>
            </a:r>
            <a:r>
              <a:rPr lang="ru-RU" dirty="0"/>
              <a:t> можно оценить как отношение площади фронтальной поверхности облучаемого объема к площади поверхности сферы с радиусом, равным расстоянию от источника нейтронов до торца облучаемого объема (как это и сделано в исходных предоставленных расчетах).</a:t>
            </a:r>
          </a:p>
          <a:p>
            <a:pPr algn="just"/>
            <a:r>
              <a:rPr lang="ru-RU" dirty="0"/>
              <a:t>Также </a:t>
            </a:r>
            <a:r>
              <a:rPr lang="en-US" i="1" dirty="0"/>
              <a:t>G</a:t>
            </a:r>
            <a:r>
              <a:rPr lang="ru-RU" dirty="0"/>
              <a:t> можно вычислить с использованием метода Монте-Карло (</a:t>
            </a:r>
            <a:r>
              <a:rPr lang="en-US" dirty="0"/>
              <a:t>Geant4</a:t>
            </a:r>
            <a:r>
              <a:rPr lang="ru-RU" dirty="0"/>
              <a:t>), что даст более точный результат.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Приближение плоскопараллельного источника можно использовать, если источник нейтронов находится от облучаемого объема на расстоянии, значительно (более чем в 4-5 раз) превышающем поперечные размеры облучаемого объема. Будем считать, что в нашем случае данное условие выполняется, и поэтому можно считать падающий поток нейтронов плоскопараллельным*.</a:t>
            </a:r>
          </a:p>
          <a:p>
            <a:pPr algn="just"/>
            <a:endParaRPr lang="ru-RU" dirty="0"/>
          </a:p>
          <a:p>
            <a:pPr algn="just"/>
            <a:r>
              <a:rPr lang="ru-RU" sz="1600" dirty="0"/>
              <a:t>*В экспериментах с ИНГ-07Т, вероятнее всего, такое приближение работать не будет, т.к. там емкость с водой будет находиться вплотную к источнику нейтронов.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1A98F-A602-4C60-BE21-ABBA4B85236D}"/>
              </a:ext>
            </a:extLst>
          </p:cNvPr>
          <p:cNvSpPr txBox="1"/>
          <p:nvPr/>
        </p:nvSpPr>
        <p:spPr>
          <a:xfrm>
            <a:off x="7417523" y="3111526"/>
            <a:ext cx="468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12430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Аналитическое выражения для вычисления объемной активности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121EF3-8E9F-42F3-A244-D944BE47721A}"/>
              </a:ext>
            </a:extLst>
          </p:cNvPr>
          <p:cNvSpPr txBox="1"/>
          <p:nvPr/>
        </p:nvSpPr>
        <p:spPr>
          <a:xfrm>
            <a:off x="614637" y="1238928"/>
            <a:ext cx="1126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Активность образующихся радиоактивных изотопов в емкости с жидкостью, может быть вычислена с использованием следующей формулы: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600C69-B3AD-4972-A6A6-3C7D33B2C7B0}"/>
                  </a:ext>
                </a:extLst>
              </p:cNvPr>
              <p:cNvSpPr txBox="1"/>
              <p:nvPr/>
            </p:nvSpPr>
            <p:spPr>
              <a:xfrm>
                <a:off x="4586492" y="1929621"/>
                <a:ext cx="3487557" cy="320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dirty="0"/>
                        <m:t> 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источник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600C69-B3AD-4972-A6A6-3C7D33B2C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92" y="1929621"/>
                <a:ext cx="3487557" cy="320537"/>
              </a:xfrm>
              <a:prstGeom prst="rect">
                <a:avLst/>
              </a:prstGeom>
              <a:blipFill>
                <a:blip r:embed="rId3"/>
                <a:stretch>
                  <a:fillRect l="-175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156D394-709A-48BB-A056-1F727FAD10B7}"/>
              </a:ext>
            </a:extLst>
          </p:cNvPr>
          <p:cNvSpPr txBox="1"/>
          <p:nvPr/>
        </p:nvSpPr>
        <p:spPr>
          <a:xfrm>
            <a:off x="614637" y="2386674"/>
            <a:ext cx="1126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Учет процесса радиоактивного распада образующегося изотопа </a:t>
            </a:r>
            <a:r>
              <a:rPr lang="en-US" baseline="30000" dirty="0"/>
              <a:t>16</a:t>
            </a:r>
            <a:r>
              <a:rPr lang="en-US" dirty="0"/>
              <a:t>N</a:t>
            </a:r>
            <a:r>
              <a:rPr lang="ru-RU" dirty="0"/>
              <a:t> приводит к появлению в (3) дополнительного множителя (классическое выражение из задачи наработки радиоактивных изотопов):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56CCAD-5528-4197-8E83-DD81F52D4221}"/>
                  </a:ext>
                </a:extLst>
              </p:cNvPr>
              <p:cNvSpPr txBox="1"/>
              <p:nvPr/>
            </p:nvSpPr>
            <p:spPr>
              <a:xfrm>
                <a:off x="3047198" y="3076348"/>
                <a:ext cx="6097604" cy="423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dirty="0"/>
                        <m:t> 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источник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56CCAD-5528-4197-8E83-DD81F52D4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8" y="3076348"/>
                <a:ext cx="6097604" cy="423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26B3E2-03B8-447A-872B-F230FE296516}"/>
                  </a:ext>
                </a:extLst>
              </p:cNvPr>
              <p:cNvSpPr txBox="1"/>
              <p:nvPr/>
            </p:nvSpPr>
            <p:spPr>
              <a:xfrm>
                <a:off x="614637" y="3542820"/>
                <a:ext cx="1136881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где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 постоянная распада изотопа </a:t>
                </a:r>
                <a:r>
                  <a:rPr lang="ru-RU" baseline="30000" dirty="0"/>
                  <a:t>16</a:t>
                </a:r>
                <a:r>
                  <a:rPr lang="en-US" dirty="0"/>
                  <a:t>N</a:t>
                </a:r>
                <a:r>
                  <a:rPr lang="ru-RU" dirty="0"/>
                  <a:t>, </a:t>
                </a:r>
                <a:r>
                  <a:rPr lang="en-US" i="1" dirty="0"/>
                  <a:t>t</a:t>
                </a:r>
                <a:r>
                  <a:rPr lang="en-US" dirty="0"/>
                  <a:t> – </a:t>
                </a:r>
                <a:r>
                  <a:rPr lang="ru-RU" dirty="0"/>
                  <a:t>время с момента старта облучения.</a:t>
                </a:r>
              </a:p>
              <a:p>
                <a:pPr algn="just"/>
                <a:endParaRPr lang="ru-RU" dirty="0"/>
              </a:p>
              <a:p>
                <a:pPr algn="just"/>
                <a:r>
                  <a:rPr lang="ru-RU" dirty="0"/>
                  <a:t>Малая величина периода полураспада изотопа </a:t>
                </a:r>
                <a:r>
                  <a:rPr lang="ru-RU" baseline="30000" dirty="0"/>
                  <a:t>16</a:t>
                </a:r>
                <a:r>
                  <a:rPr lang="en-US" dirty="0"/>
                  <a:t>N (</a:t>
                </a:r>
                <a:r>
                  <a:rPr lang="ru-RU" dirty="0"/>
                  <a:t>порядка 7 секунд) приводит к тому, что спустя непродолжительное время после начала облучения (порядка 30 секунд), число радиоактивных ядер в облучаемом объеме приходит к равновесному значению, которое определяется ранее приведенным выражением (3). </a:t>
                </a:r>
              </a:p>
              <a:p>
                <a:pPr algn="just"/>
                <a:r>
                  <a:rPr lang="ru-RU" dirty="0"/>
                  <a:t>Для перехода к числу ядер в данном выражении необходимо добавить множитель в виде 1/постоянной распада. Таким образом выражение для расчета величины </a:t>
                </a:r>
                <a:r>
                  <a:rPr lang="ru-RU" b="1" dirty="0"/>
                  <a:t>равновесной</a:t>
                </a:r>
                <a:r>
                  <a:rPr lang="ru-RU" dirty="0"/>
                  <a:t> активности в </a:t>
                </a:r>
                <a:r>
                  <a:rPr lang="ru-RU" b="1" dirty="0"/>
                  <a:t>изолированной</a:t>
                </a:r>
                <a:r>
                  <a:rPr lang="ru-RU" dirty="0"/>
                  <a:t> емкости с водой, облучаемой нейтронами, запишется в следующем виде: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26B3E2-03B8-447A-872B-F230FE296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37" y="3542820"/>
                <a:ext cx="11368816" cy="2585323"/>
              </a:xfrm>
              <a:prstGeom prst="rect">
                <a:avLst/>
              </a:prstGeom>
              <a:blipFill>
                <a:blip r:embed="rId5"/>
                <a:stretch>
                  <a:fillRect l="-483" t="-1179" r="-429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1B81F-4738-497A-8336-A3D196845229}"/>
                  </a:ext>
                </a:extLst>
              </p:cNvPr>
              <p:cNvSpPr txBox="1"/>
              <p:nvPr/>
            </p:nvSpPr>
            <p:spPr>
              <a:xfrm>
                <a:off x="3047198" y="6128143"/>
                <a:ext cx="6097604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dirty="0"/>
                        <m:t> 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источник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1B81F-4738-497A-8336-A3D196845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8" y="6128143"/>
                <a:ext cx="6097604" cy="412870"/>
              </a:xfrm>
              <a:prstGeom prst="rect">
                <a:avLst/>
              </a:prstGeom>
              <a:blipFill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F9EB1A2-E6F4-4CC1-8D6F-FFCDA9D9B3B4}"/>
              </a:ext>
            </a:extLst>
          </p:cNvPr>
          <p:cNvSpPr txBox="1"/>
          <p:nvPr/>
        </p:nvSpPr>
        <p:spPr>
          <a:xfrm>
            <a:off x="10313773" y="1885259"/>
            <a:ext cx="480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10C5E-596A-4494-A1F7-5A4B1358ECE4}"/>
              </a:ext>
            </a:extLst>
          </p:cNvPr>
          <p:cNvSpPr txBox="1"/>
          <p:nvPr/>
        </p:nvSpPr>
        <p:spPr>
          <a:xfrm>
            <a:off x="10313773" y="3090807"/>
            <a:ext cx="480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2549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Аналитическое выражения для вычисления объемной активности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75CDC5-05B7-486B-87D6-A468B3999C07}"/>
              </a:ext>
            </a:extLst>
          </p:cNvPr>
          <p:cNvSpPr/>
          <p:nvPr/>
        </p:nvSpPr>
        <p:spPr>
          <a:xfrm>
            <a:off x="4789604" y="1284933"/>
            <a:ext cx="2037806" cy="2000794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E787CE3-829A-4EE1-9F90-43E1369E09CA}"/>
              </a:ext>
            </a:extLst>
          </p:cNvPr>
          <p:cNvSpPr/>
          <p:nvPr/>
        </p:nvSpPr>
        <p:spPr>
          <a:xfrm>
            <a:off x="4789604" y="1437876"/>
            <a:ext cx="2037806" cy="326236"/>
          </a:xfrm>
          <a:custGeom>
            <a:avLst/>
            <a:gdLst>
              <a:gd name="connsiteX0" fmla="*/ 0 w 2037806"/>
              <a:gd name="connsiteY0" fmla="*/ 177982 h 326236"/>
              <a:gd name="connsiteX1" fmla="*/ 461555 w 2037806"/>
              <a:gd name="connsiteY1" fmla="*/ 3811 h 326236"/>
              <a:gd name="connsiteX2" fmla="*/ 931817 w 2037806"/>
              <a:gd name="connsiteY2" fmla="*/ 326028 h 326236"/>
              <a:gd name="connsiteX3" fmla="*/ 1480457 w 2037806"/>
              <a:gd name="connsiteY3" fmla="*/ 56062 h 326236"/>
              <a:gd name="connsiteX4" fmla="*/ 1854926 w 2037806"/>
              <a:gd name="connsiteY4" fmla="*/ 256360 h 326236"/>
              <a:gd name="connsiteX5" fmla="*/ 2037806 w 2037806"/>
              <a:gd name="connsiteY5" fmla="*/ 134440 h 32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806" h="326236">
                <a:moveTo>
                  <a:pt x="0" y="177982"/>
                </a:moveTo>
                <a:cubicBezTo>
                  <a:pt x="153126" y="78559"/>
                  <a:pt x="306252" y="-20863"/>
                  <a:pt x="461555" y="3811"/>
                </a:cubicBezTo>
                <a:cubicBezTo>
                  <a:pt x="616858" y="28485"/>
                  <a:pt x="762000" y="317319"/>
                  <a:pt x="931817" y="326028"/>
                </a:cubicBezTo>
                <a:cubicBezTo>
                  <a:pt x="1101634" y="334737"/>
                  <a:pt x="1326606" y="67673"/>
                  <a:pt x="1480457" y="56062"/>
                </a:cubicBezTo>
                <a:cubicBezTo>
                  <a:pt x="1634308" y="44451"/>
                  <a:pt x="1762035" y="243297"/>
                  <a:pt x="1854926" y="256360"/>
                </a:cubicBezTo>
                <a:cubicBezTo>
                  <a:pt x="1947817" y="269423"/>
                  <a:pt x="2026195" y="96703"/>
                  <a:pt x="2037806" y="134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D2CBCA3-E563-4324-9667-3764D4940748}"/>
              </a:ext>
            </a:extLst>
          </p:cNvPr>
          <p:cNvCxnSpPr/>
          <p:nvPr/>
        </p:nvCxnSpPr>
        <p:spPr>
          <a:xfrm>
            <a:off x="2111031" y="1521898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86D7758-12E4-4039-9619-DC044EAEF2E8}"/>
              </a:ext>
            </a:extLst>
          </p:cNvPr>
          <p:cNvCxnSpPr/>
          <p:nvPr/>
        </p:nvCxnSpPr>
        <p:spPr>
          <a:xfrm>
            <a:off x="2111030" y="1743258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B0956E9-1FE0-4A8D-826F-BEABF05D5066}"/>
              </a:ext>
            </a:extLst>
          </p:cNvPr>
          <p:cNvCxnSpPr/>
          <p:nvPr/>
        </p:nvCxnSpPr>
        <p:spPr>
          <a:xfrm>
            <a:off x="2111030" y="1972681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ED4F308-8069-490A-99C5-1CD1569625D0}"/>
              </a:ext>
            </a:extLst>
          </p:cNvPr>
          <p:cNvCxnSpPr/>
          <p:nvPr/>
        </p:nvCxnSpPr>
        <p:spPr>
          <a:xfrm>
            <a:off x="2111029" y="2194041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AD0AC97-F269-4C8A-8B8F-DB2CC3382258}"/>
              </a:ext>
            </a:extLst>
          </p:cNvPr>
          <p:cNvCxnSpPr/>
          <p:nvPr/>
        </p:nvCxnSpPr>
        <p:spPr>
          <a:xfrm>
            <a:off x="2111030" y="2444319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2ACC6E3-0EA5-4A3F-96D2-B5F7AFE2BAE2}"/>
              </a:ext>
            </a:extLst>
          </p:cNvPr>
          <p:cNvCxnSpPr/>
          <p:nvPr/>
        </p:nvCxnSpPr>
        <p:spPr>
          <a:xfrm>
            <a:off x="2111029" y="2665679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A84BE91-99AA-469D-A09F-84704AAEB41C}"/>
              </a:ext>
            </a:extLst>
          </p:cNvPr>
          <p:cNvCxnSpPr/>
          <p:nvPr/>
        </p:nvCxnSpPr>
        <p:spPr>
          <a:xfrm>
            <a:off x="2111029" y="2895102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008C6EB-312E-4F16-AB13-2E71EE718165}"/>
              </a:ext>
            </a:extLst>
          </p:cNvPr>
          <p:cNvCxnSpPr/>
          <p:nvPr/>
        </p:nvCxnSpPr>
        <p:spPr>
          <a:xfrm>
            <a:off x="2111028" y="3116462"/>
            <a:ext cx="2387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62B58F-4253-4876-8CD3-84952AA24A2E}"/>
              </a:ext>
            </a:extLst>
          </p:cNvPr>
          <p:cNvSpPr txBox="1"/>
          <p:nvPr/>
        </p:nvSpPr>
        <p:spPr>
          <a:xfrm rot="16200000">
            <a:off x="844804" y="2100665"/>
            <a:ext cx="18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поток нейтронов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9F2A4-BB9E-42DF-81D8-E3A874CD390D}"/>
              </a:ext>
            </a:extLst>
          </p:cNvPr>
          <p:cNvSpPr txBox="1"/>
          <p:nvPr/>
        </p:nvSpPr>
        <p:spPr>
          <a:xfrm>
            <a:off x="4919834" y="2194041"/>
            <a:ext cx="177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емкость с водой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8FEE4-876D-4CAB-8866-151EA87B4951}"/>
              </a:ext>
            </a:extLst>
          </p:cNvPr>
          <p:cNvSpPr txBox="1"/>
          <p:nvPr/>
        </p:nvSpPr>
        <p:spPr>
          <a:xfrm>
            <a:off x="5574292" y="2555218"/>
            <a:ext cx="468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</a:t>
            </a:r>
            <a:r>
              <a:rPr lang="en-US" i="1" baseline="-25000" dirty="0"/>
              <a:t>1</a:t>
            </a:r>
            <a:endParaRPr lang="ru-RU" i="1" baseline="-25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27A9CE-FD9C-46DC-ADAA-84672BEAF91D}"/>
              </a:ext>
            </a:extLst>
          </p:cNvPr>
          <p:cNvSpPr/>
          <p:nvPr/>
        </p:nvSpPr>
        <p:spPr>
          <a:xfrm>
            <a:off x="6827410" y="1437876"/>
            <a:ext cx="2956780" cy="84022"/>
          </a:xfrm>
          <a:prstGeom prst="rect">
            <a:avLst/>
          </a:prstGeom>
          <a:solidFill>
            <a:srgbClr val="AB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5837937-015F-4E49-9710-CBAA36FFD4C1}"/>
              </a:ext>
            </a:extLst>
          </p:cNvPr>
          <p:cNvSpPr/>
          <p:nvPr/>
        </p:nvSpPr>
        <p:spPr>
          <a:xfrm rot="5400000">
            <a:off x="9516787" y="1705279"/>
            <a:ext cx="450783" cy="84022"/>
          </a:xfrm>
          <a:prstGeom prst="rect">
            <a:avLst/>
          </a:prstGeom>
          <a:solidFill>
            <a:srgbClr val="AB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CFD31F-EAE3-4788-9E4F-FAC379A2E2A2}"/>
              </a:ext>
            </a:extLst>
          </p:cNvPr>
          <p:cNvSpPr/>
          <p:nvPr/>
        </p:nvSpPr>
        <p:spPr>
          <a:xfrm rot="5400000">
            <a:off x="9435084" y="1730000"/>
            <a:ext cx="692996" cy="1155031"/>
          </a:xfrm>
          <a:prstGeom prst="rect">
            <a:avLst/>
          </a:prstGeom>
          <a:solidFill>
            <a:srgbClr val="AB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8E3B285-FD52-40BE-9F5E-C46B1AA49729}"/>
              </a:ext>
            </a:extLst>
          </p:cNvPr>
          <p:cNvSpPr/>
          <p:nvPr/>
        </p:nvSpPr>
        <p:spPr>
          <a:xfrm rot="5400000">
            <a:off x="9514180" y="2839422"/>
            <a:ext cx="450783" cy="84022"/>
          </a:xfrm>
          <a:prstGeom prst="rect">
            <a:avLst/>
          </a:prstGeom>
          <a:solidFill>
            <a:srgbClr val="AB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C25BFA9-CE40-47EE-8AA5-66C6F9ADFC01}"/>
              </a:ext>
            </a:extLst>
          </p:cNvPr>
          <p:cNvSpPr/>
          <p:nvPr/>
        </p:nvSpPr>
        <p:spPr>
          <a:xfrm>
            <a:off x="6827410" y="3105919"/>
            <a:ext cx="2956780" cy="84022"/>
          </a:xfrm>
          <a:prstGeom prst="rect">
            <a:avLst/>
          </a:prstGeom>
          <a:solidFill>
            <a:srgbClr val="AB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B58D9B-8B15-48F1-A373-96BC749E12B7}"/>
              </a:ext>
            </a:extLst>
          </p:cNvPr>
          <p:cNvSpPr/>
          <p:nvPr/>
        </p:nvSpPr>
        <p:spPr>
          <a:xfrm>
            <a:off x="7666633" y="2895102"/>
            <a:ext cx="471637" cy="450784"/>
          </a:xfrm>
          <a:prstGeom prst="rect">
            <a:avLst/>
          </a:prstGeom>
          <a:solidFill>
            <a:srgbClr val="AB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32F57-AD7E-4F59-907E-4DA77238562A}"/>
              </a:ext>
            </a:extLst>
          </p:cNvPr>
          <p:cNvSpPr txBox="1"/>
          <p:nvPr/>
        </p:nvSpPr>
        <p:spPr>
          <a:xfrm>
            <a:off x="9545763" y="2101030"/>
            <a:ext cx="471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</a:t>
            </a:r>
            <a:r>
              <a:rPr lang="en-US" i="1" baseline="-25000" dirty="0"/>
              <a:t>2</a:t>
            </a:r>
            <a:endParaRPr lang="ru-RU" i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6632E-1F92-4554-AB97-2675D7BFE47E}"/>
              </a:ext>
            </a:extLst>
          </p:cNvPr>
          <p:cNvSpPr txBox="1"/>
          <p:nvPr/>
        </p:nvSpPr>
        <p:spPr>
          <a:xfrm>
            <a:off x="7722325" y="2963264"/>
            <a:ext cx="369333" cy="369332"/>
          </a:xfrm>
          <a:prstGeom prst="rect">
            <a:avLst/>
          </a:prstGeom>
          <a:solidFill>
            <a:srgbClr val="ABC0E4"/>
          </a:solidFill>
        </p:spPr>
        <p:txBody>
          <a:bodyPr wrap="square">
            <a:spAutoFit/>
          </a:bodyPr>
          <a:lstStyle/>
          <a:p>
            <a:r>
              <a:rPr lang="en-US" i="1" dirty="0"/>
              <a:t>Q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E2309-915E-40CB-B634-6C104CA3BC56}"/>
              </a:ext>
            </a:extLst>
          </p:cNvPr>
          <p:cNvSpPr txBox="1"/>
          <p:nvPr/>
        </p:nvSpPr>
        <p:spPr>
          <a:xfrm>
            <a:off x="568397" y="3475563"/>
            <a:ext cx="1123406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Считаем, что вода, покинувшая емкость №1 сразу выходит из потока нейтронов, и в ней идут только процессы распада радиоактивных изотопов. </a:t>
            </a:r>
          </a:p>
          <a:p>
            <a:pPr algn="just"/>
            <a:r>
              <a:rPr lang="ru-RU" sz="1600" dirty="0"/>
              <a:t>Также будем считать, что время прокачки воды через емкость №1 значительно меньше, чем время прокачки воды через весь контур.</a:t>
            </a:r>
          </a:p>
          <a:p>
            <a:endParaRPr lang="ru-RU" sz="1600" dirty="0"/>
          </a:p>
          <a:p>
            <a:pPr algn="just"/>
            <a:r>
              <a:rPr lang="ru-RU" sz="1600" dirty="0"/>
              <a:t>Влияние процесса прокачки воды через контур на количество радиоактивных ядер в объеме №1 можно описать следующим образом: </a:t>
            </a:r>
          </a:p>
          <a:p>
            <a:pPr algn="just"/>
            <a:r>
              <a:rPr lang="ru-RU" sz="1600" dirty="0"/>
              <a:t>1. Из емкости №1 откачивается облученная вода, и число радиоактивных изотопов в этой емкости убывает пропорционально мощности насоса;</a:t>
            </a:r>
          </a:p>
          <a:p>
            <a:pPr algn="just"/>
            <a:r>
              <a:rPr lang="ru-RU" sz="1600" dirty="0"/>
              <a:t>2. Проходя через весь контур, изотопы будут распадаться не до конца, и вода, поступающая в емкость №1, будет иметь остаточную активность, дающую положительный вклад в активность воды в емкости №1;</a:t>
            </a:r>
          </a:p>
          <a:p>
            <a:pPr algn="just"/>
            <a:r>
              <a:rPr lang="ru-RU" sz="1600" dirty="0"/>
              <a:t>3. Спустя некоторый промежуток времени, активность воды в каждой точке контура придёт к равновесному значению, с некоторым градиентом числа радиоактивных ядер в зависимости от удаленности от емкости №1.</a:t>
            </a:r>
          </a:p>
        </p:txBody>
      </p:sp>
    </p:spTree>
    <p:extLst>
      <p:ext uri="{BB962C8B-B14F-4D97-AF65-F5344CB8AC3E}">
        <p14:creationId xmlns:p14="http://schemas.microsoft.com/office/powerpoint/2010/main" val="13758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Аналитическое выражения для вычисления объемной активности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0C6039-2B49-43FB-A092-2FFA9BE84047}"/>
                  </a:ext>
                </a:extLst>
              </p:cNvPr>
              <p:cNvSpPr txBox="1"/>
              <p:nvPr/>
            </p:nvSpPr>
            <p:spPr>
              <a:xfrm>
                <a:off x="2074099" y="1226745"/>
                <a:ext cx="5882316" cy="8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источник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к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0C6039-2B49-43FB-A092-2FFA9BE84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99" y="1226745"/>
                <a:ext cx="5882316" cy="887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93999B-0A24-4D43-853A-C9606F25B360}"/>
              </a:ext>
            </a:extLst>
          </p:cNvPr>
          <p:cNvSpPr txBox="1"/>
          <p:nvPr/>
        </p:nvSpPr>
        <p:spPr>
          <a:xfrm>
            <a:off x="370428" y="2532303"/>
            <a:ext cx="1123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Выражение (</a:t>
            </a:r>
            <a:r>
              <a:rPr lang="en-US" dirty="0"/>
              <a:t>5</a:t>
            </a:r>
            <a:r>
              <a:rPr lang="ru-RU" dirty="0"/>
              <a:t>) определяет равновесную величину активности, установившуюся в емкости №1 спустя длительное время после начала облучения и при включенной циркуляции воды.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F1A2B-C3FD-4035-87D9-73C0C9D603F1}"/>
              </a:ext>
            </a:extLst>
          </p:cNvPr>
          <p:cNvSpPr txBox="1"/>
          <p:nvPr/>
        </p:nvSpPr>
        <p:spPr>
          <a:xfrm>
            <a:off x="9188315" y="1620632"/>
            <a:ext cx="644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5</a:t>
            </a:r>
            <a:r>
              <a:rPr lang="ru-RU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23F61-2B3F-4768-972E-D80E563045E7}"/>
              </a:ext>
            </a:extLst>
          </p:cNvPr>
          <p:cNvSpPr txBox="1"/>
          <p:nvPr/>
        </p:nvSpPr>
        <p:spPr>
          <a:xfrm>
            <a:off x="457699" y="3325779"/>
            <a:ext cx="112340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Многократная циркуляция воды по контуру приводит, в конечном счете, к выравниванию числа радиоактивных ядер в отдельно взятой точке контура.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Для вычисления равновесного значения активности в емкости №2, необходимо взять выражение для активности в емкости №1, и преобразовать его с учетом данных о времени движения воды до емкости №2 и о информации о соотношении объемов рассматриваемых емкостей: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F6E60C-94C7-4BCB-9051-CB4588F649F3}"/>
                  </a:ext>
                </a:extLst>
              </p:cNvPr>
              <p:cNvSpPr txBox="1"/>
              <p:nvPr/>
            </p:nvSpPr>
            <p:spPr>
              <a:xfrm>
                <a:off x="1555319" y="5237368"/>
                <a:ext cx="7888826" cy="926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 емкость №2</m:t>
                              </m:r>
                            </m:sub>
                          </m:sSub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источник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к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к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F6E60C-94C7-4BCB-9051-CB4588F64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19" y="5237368"/>
                <a:ext cx="7888826" cy="92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625EDD4-BB52-4CE2-BC01-9A4F69B9F1C6}"/>
              </a:ext>
            </a:extLst>
          </p:cNvPr>
          <p:cNvSpPr txBox="1"/>
          <p:nvPr/>
        </p:nvSpPr>
        <p:spPr>
          <a:xfrm>
            <a:off x="10455828" y="5700668"/>
            <a:ext cx="58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6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686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Применение пакета </a:t>
            </a:r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Geant4 </a:t>
            </a:r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для оценки числа накопленных изотопов </a:t>
            </a:r>
            <a:r>
              <a:rPr lang="ru-RU" sz="2400" baseline="30000" dirty="0">
                <a:latin typeface="Montserrat" panose="020B0604020202020204" charset="-52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N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50892-247B-4867-B21F-B00A1FF30153}"/>
              </a:ext>
            </a:extLst>
          </p:cNvPr>
          <p:cNvSpPr txBox="1"/>
          <p:nvPr/>
        </p:nvSpPr>
        <p:spPr>
          <a:xfrm>
            <a:off x="394570" y="1364472"/>
            <a:ext cx="112629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 использованием инструментов </a:t>
            </a:r>
            <a:r>
              <a:rPr lang="en-US" dirty="0"/>
              <a:t>Geant4 </a:t>
            </a:r>
            <a:r>
              <a:rPr lang="ru-RU" dirty="0"/>
              <a:t>получены оценочные значения возможной активности изотопа </a:t>
            </a:r>
            <a:r>
              <a:rPr lang="ru-RU" baseline="30000" dirty="0"/>
              <a:t>16</a:t>
            </a:r>
            <a:r>
              <a:rPr lang="en-US" dirty="0"/>
              <a:t>N</a:t>
            </a:r>
            <a:r>
              <a:rPr lang="ru-RU" dirty="0"/>
              <a:t> в предполагаемой емкости. Также проведена оценка оптимальных размеров облучаемой емкости (емкости №1).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B8960-E5C4-414B-8998-B364DF5D1732}"/>
              </a:ext>
            </a:extLst>
          </p:cNvPr>
          <p:cNvSpPr txBox="1"/>
          <p:nvPr/>
        </p:nvSpPr>
        <p:spPr>
          <a:xfrm>
            <a:off x="394570" y="2136338"/>
            <a:ext cx="1126293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Сначала проведена проверка применимости </a:t>
            </a:r>
            <a:r>
              <a:rPr lang="en-US" dirty="0"/>
              <a:t>Geant4 </a:t>
            </a:r>
            <a:r>
              <a:rPr lang="ru-RU" dirty="0"/>
              <a:t>для расчета значений наведенной активности по изотопу </a:t>
            </a:r>
            <a:r>
              <a:rPr lang="en-US" baseline="30000" dirty="0"/>
              <a:t>16</a:t>
            </a:r>
            <a:r>
              <a:rPr lang="en-US" dirty="0"/>
              <a:t>N</a:t>
            </a:r>
            <a:r>
              <a:rPr lang="ru-RU" dirty="0"/>
              <a:t>. Для этого смоделирована следующая ситуация:</a:t>
            </a:r>
          </a:p>
          <a:p>
            <a:pPr algn="just"/>
            <a:r>
              <a:rPr lang="ru-RU" dirty="0"/>
              <a:t>Образец из воды (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ru-RU" dirty="0"/>
              <a:t>, плотностью 1 г/см</a:t>
            </a:r>
            <a:r>
              <a:rPr lang="ru-RU" baseline="30000" dirty="0"/>
              <a:t>3</a:t>
            </a:r>
            <a:r>
              <a:rPr lang="en-US" dirty="0"/>
              <a:t>)</a:t>
            </a:r>
            <a:r>
              <a:rPr lang="ru-RU" dirty="0"/>
              <a:t>, в виде параллелепипеда стороной 1 см и толщиной 0.1 см облучался потоком нейтронов с энергией 14 МэВ. Все нейтроны источника попадали в объем образца под прямым углом (плоскопараллельно). Из источника испускалось 10</a:t>
            </a:r>
            <a:r>
              <a:rPr lang="ru-RU" baseline="30000" dirty="0"/>
              <a:t>8</a:t>
            </a:r>
            <a:r>
              <a:rPr lang="ru-RU" dirty="0"/>
              <a:t> нейтронов в течение 100 секунд (т.е. 10</a:t>
            </a:r>
            <a:r>
              <a:rPr lang="ru-RU" baseline="30000" dirty="0"/>
              <a:t>6</a:t>
            </a:r>
            <a:r>
              <a:rPr lang="ru-RU" dirty="0"/>
              <a:t> нейтронов в секунду попадало на поверхность образца). </a:t>
            </a:r>
          </a:p>
          <a:p>
            <a:pPr algn="just"/>
            <a:r>
              <a:rPr lang="ru-RU" dirty="0"/>
              <a:t>В качестве физики в модели использовался референсный физический лист </a:t>
            </a:r>
            <a:r>
              <a:rPr lang="en-US" dirty="0"/>
              <a:t>ShieldingLEND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Получено распределение числа изотопов во времени для данного образца, и оно сравнивалось с аналитически вычисленным значением равновесной активности к моменту окончания облучения.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097F43-E80C-42A4-AA04-1A28E550D10B}"/>
                  </a:ext>
                </a:extLst>
              </p:cNvPr>
              <p:cNvSpPr txBox="1"/>
              <p:nvPr/>
            </p:nvSpPr>
            <p:spPr>
              <a:xfrm>
                <a:off x="3248297" y="5060140"/>
                <a:ext cx="5695405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обл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097F43-E80C-42A4-AA04-1A28E550D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297" y="5060140"/>
                <a:ext cx="5695405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6F4CBF3-29DC-4BFA-A7BB-199DCAF3A9B0}"/>
              </a:ext>
            </a:extLst>
          </p:cNvPr>
          <p:cNvSpPr txBox="1"/>
          <p:nvPr/>
        </p:nvSpPr>
        <p:spPr>
          <a:xfrm>
            <a:off x="9319653" y="5124196"/>
            <a:ext cx="480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en-US" dirty="0"/>
              <a:t>7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73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Применение пакета </a:t>
            </a:r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Geant4 </a:t>
            </a:r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для оценки числа накопленных изотопов </a:t>
            </a:r>
            <a:r>
              <a:rPr lang="ru-RU" sz="2400" baseline="30000" dirty="0">
                <a:latin typeface="Montserrat" panose="020B0604020202020204" charset="-52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N</a:t>
            </a:r>
            <a:endParaRPr lang="ru-RU" sz="2400" dirty="0"/>
          </a:p>
        </p:txBody>
      </p:sp>
      <p:pic>
        <p:nvPicPr>
          <p:cNvPr id="5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CA968A8A-28CB-4C86-B63B-4515CE1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" y="48252"/>
            <a:ext cx="1853556" cy="13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121C0-AAB6-4D1A-975A-74E8D1EB6202}"/>
              </a:ext>
            </a:extLst>
          </p:cNvPr>
          <p:cNvSpPr txBox="1"/>
          <p:nvPr/>
        </p:nvSpPr>
        <p:spPr>
          <a:xfrm>
            <a:off x="471364" y="1257409"/>
            <a:ext cx="1126293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Численные значения параметров, которые используются для вычислений:</a:t>
            </a:r>
          </a:p>
          <a:p>
            <a:pPr algn="just"/>
            <a:r>
              <a:rPr lang="en-US" dirty="0"/>
              <a:t>N</a:t>
            </a:r>
            <a:r>
              <a:rPr lang="en-US" baseline="-25000" dirty="0"/>
              <a:t>a</a:t>
            </a:r>
            <a:r>
              <a:rPr lang="en-US" dirty="0"/>
              <a:t> = 6,023*10</a:t>
            </a:r>
            <a:r>
              <a:rPr lang="en-US" baseline="30000" dirty="0"/>
              <a:t>23</a:t>
            </a:r>
            <a:r>
              <a:rPr lang="en-US" dirty="0"/>
              <a:t> 1/</a:t>
            </a:r>
            <a:r>
              <a:rPr lang="ru-RU" dirty="0"/>
              <a:t>моль;</a:t>
            </a:r>
          </a:p>
          <a:p>
            <a:pPr algn="just"/>
            <a:r>
              <a:rPr lang="ru-RU" dirty="0"/>
              <a:t>с = 0,998 (доля изотопа </a:t>
            </a:r>
            <a:r>
              <a:rPr lang="ru-RU" baseline="30000" dirty="0"/>
              <a:t>16</a:t>
            </a:r>
            <a:r>
              <a:rPr lang="en-US" dirty="0"/>
              <a:t>O</a:t>
            </a:r>
            <a:r>
              <a:rPr lang="ru-RU" dirty="0"/>
              <a:t> в природной смеси изотопов);</a:t>
            </a:r>
          </a:p>
          <a:p>
            <a:pPr algn="just"/>
            <a:r>
              <a:rPr lang="el-GR" dirty="0"/>
              <a:t>σ</a:t>
            </a:r>
            <a:r>
              <a:rPr lang="en-US" dirty="0"/>
              <a:t> = 0,0</a:t>
            </a:r>
            <a:r>
              <a:rPr lang="ru-RU" dirty="0"/>
              <a:t>4</a:t>
            </a:r>
            <a:r>
              <a:rPr lang="en-US" dirty="0"/>
              <a:t>5 </a:t>
            </a:r>
            <a:r>
              <a:rPr lang="ru-RU" dirty="0"/>
              <a:t>барн = 0,045*10</a:t>
            </a:r>
            <a:r>
              <a:rPr lang="ru-RU" baseline="30000" dirty="0"/>
              <a:t>-24</a:t>
            </a:r>
            <a:r>
              <a:rPr lang="ru-RU" dirty="0"/>
              <a:t> см</a:t>
            </a:r>
            <a:r>
              <a:rPr lang="ru-RU" baseline="30000" dirty="0"/>
              <a:t>2 </a:t>
            </a:r>
            <a:r>
              <a:rPr lang="ru-RU" dirty="0"/>
              <a:t>(можем использовать одно значение без учета изменения энергии нейтронов, т.к. образец тонкий);</a:t>
            </a:r>
          </a:p>
          <a:p>
            <a:pPr algn="just"/>
            <a:r>
              <a:rPr lang="en-US" dirty="0"/>
              <a:t>d = 0,1 </a:t>
            </a:r>
            <a:r>
              <a:rPr lang="ru-RU" dirty="0"/>
              <a:t>см;</a:t>
            </a:r>
          </a:p>
          <a:p>
            <a:pPr algn="just"/>
            <a:r>
              <a:rPr lang="el-GR" dirty="0"/>
              <a:t>ρ</a:t>
            </a:r>
            <a:r>
              <a:rPr lang="ru-RU" dirty="0"/>
              <a:t> = 1 г/см</a:t>
            </a:r>
            <a:r>
              <a:rPr lang="ru-RU" baseline="30000" dirty="0"/>
              <a:t>3</a:t>
            </a:r>
            <a:r>
              <a:rPr lang="ru-RU" dirty="0"/>
              <a:t>;</a:t>
            </a:r>
            <a:endParaRPr lang="ru-RU" baseline="30000" dirty="0"/>
          </a:p>
          <a:p>
            <a:pPr algn="just"/>
            <a:r>
              <a:rPr lang="en-US" dirty="0"/>
              <a:t>M = 18</a:t>
            </a:r>
            <a:r>
              <a:rPr lang="ru-RU" dirty="0"/>
              <a:t>,01528</a:t>
            </a:r>
            <a:r>
              <a:rPr lang="en-US" dirty="0"/>
              <a:t> </a:t>
            </a:r>
            <a:r>
              <a:rPr lang="ru-RU" dirty="0"/>
              <a:t>г/моль;</a:t>
            </a:r>
          </a:p>
          <a:p>
            <a:pPr algn="just"/>
            <a:r>
              <a:rPr lang="el-GR" dirty="0"/>
              <a:t>λ</a:t>
            </a:r>
            <a:r>
              <a:rPr lang="en-US" dirty="0"/>
              <a:t> = 0,09</a:t>
            </a:r>
            <a:r>
              <a:rPr lang="ru-RU" dirty="0"/>
              <a:t>72</a:t>
            </a:r>
            <a:r>
              <a:rPr lang="en-US" dirty="0"/>
              <a:t> 1/</a:t>
            </a:r>
            <a:r>
              <a:rPr lang="ru-RU" dirty="0"/>
              <a:t>с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t</a:t>
            </a:r>
            <a:r>
              <a:rPr lang="ru-RU" baseline="-25000" dirty="0"/>
              <a:t>обл</a:t>
            </a:r>
            <a:r>
              <a:rPr lang="ru-RU" dirty="0"/>
              <a:t> </a:t>
            </a:r>
            <a:r>
              <a:rPr lang="en-US" dirty="0"/>
              <a:t>= 100 </a:t>
            </a:r>
            <a:r>
              <a:rPr lang="ru-RU" dirty="0"/>
              <a:t>с;</a:t>
            </a:r>
          </a:p>
          <a:p>
            <a:pPr algn="just"/>
            <a:r>
              <a:rPr lang="ru-RU" dirty="0"/>
              <a:t>Ф = 10</a:t>
            </a:r>
            <a:r>
              <a:rPr lang="ru-RU" baseline="30000" dirty="0"/>
              <a:t>6</a:t>
            </a:r>
            <a:r>
              <a:rPr lang="ru-RU" dirty="0"/>
              <a:t> 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542268-382E-4942-B6E6-970AB22D9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33" y="2672916"/>
            <a:ext cx="5371823" cy="3538674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FD2A52-8899-4E27-9C70-776BB11B1FC6}"/>
                  </a:ext>
                </a:extLst>
              </p:cNvPr>
              <p:cNvSpPr txBox="1"/>
              <p:nvPr/>
            </p:nvSpPr>
            <p:spPr>
              <a:xfrm>
                <a:off x="471364" y="5358914"/>
                <a:ext cx="5371823" cy="6756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=1,54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/>
                  <a:t> - равновесное число ядер </a:t>
                </a:r>
                <a:r>
                  <a:rPr lang="ru-RU" baseline="30000" dirty="0"/>
                  <a:t>16</a:t>
                </a:r>
                <a:r>
                  <a:rPr lang="en-US" dirty="0"/>
                  <a:t>N</a:t>
                </a:r>
                <a:r>
                  <a:rPr lang="ru-RU" dirty="0"/>
                  <a:t> к моменту окончания облучения</a:t>
                </a:r>
                <a:r>
                  <a:rPr lang="en-US" dirty="0"/>
                  <a:t> (</a:t>
                </a:r>
                <a:r>
                  <a:rPr lang="ru-RU" dirty="0"/>
                  <a:t>по формуле).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FD2A52-8899-4E27-9C70-776BB11B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64" y="5358914"/>
                <a:ext cx="5371823" cy="675634"/>
              </a:xfrm>
              <a:prstGeom prst="rect">
                <a:avLst/>
              </a:prstGeom>
              <a:blipFill>
                <a:blip r:embed="rId4"/>
                <a:stretch>
                  <a:fillRect l="-792" t="-1770" b="-12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5E54059-9908-49E9-8C03-E6C84ABD1540}"/>
              </a:ext>
            </a:extLst>
          </p:cNvPr>
          <p:cNvSpPr/>
          <p:nvPr/>
        </p:nvSpPr>
        <p:spPr>
          <a:xfrm>
            <a:off x="2392981" y="4442253"/>
            <a:ext cx="539931" cy="855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8839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1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00BBEE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9235</TotalTime>
  <Words>2015</Words>
  <Application>Microsoft Office PowerPoint</Application>
  <PresentationFormat>Широкоэкранный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Montserrat</vt:lpstr>
      <vt:lpstr>Cambria Math</vt:lpstr>
      <vt:lpstr>Calibri</vt:lpstr>
      <vt:lpstr>Arial</vt:lpstr>
      <vt:lpstr>Шаблон МИФИ</vt:lpstr>
      <vt:lpstr>Презентация PowerPoint</vt:lpstr>
      <vt:lpstr>Актуальность, цели и задачи работы</vt:lpstr>
      <vt:lpstr>Аналитическое выражения для вычисления объемной активности</vt:lpstr>
      <vt:lpstr>Аналитическое выражения для вычисления объемной активности</vt:lpstr>
      <vt:lpstr>Аналитическое выражения для вычисления объемной активности</vt:lpstr>
      <vt:lpstr>Аналитическое выражения для вычисления объемной активности</vt:lpstr>
      <vt:lpstr>Аналитическое выражения для вычисления объемной активности</vt:lpstr>
      <vt:lpstr>Применение пакета Geant4 для оценки числа накопленных изотопов 16N</vt:lpstr>
      <vt:lpstr>Применение пакета Geant4 для оценки числа накопленных изотопов 16N</vt:lpstr>
      <vt:lpstr>Применение пакета Geant4 для оценки числа накопленных изотопов 16N</vt:lpstr>
      <vt:lpstr>Моделирование параметров экспериментального стенда</vt:lpstr>
      <vt:lpstr>Моделирование параметров экспериментального стенда</vt:lpstr>
      <vt:lpstr>Моделирование параметров экспериментального стенда</vt:lpstr>
      <vt:lpstr>Результаты работы и дальнейшие планы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Ренат Ибрагимов</cp:lastModifiedBy>
  <cp:revision>200</cp:revision>
  <dcterms:created xsi:type="dcterms:W3CDTF">2020-05-28T16:18:16Z</dcterms:created>
  <dcterms:modified xsi:type="dcterms:W3CDTF">2022-10-21T18:26:57Z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